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287" r:id="rId4"/>
    <p:sldId id="291" r:id="rId5"/>
    <p:sldId id="284" r:id="rId6"/>
    <p:sldId id="289" r:id="rId7"/>
    <p:sldId id="285" r:id="rId8"/>
    <p:sldId id="290" r:id="rId9"/>
    <p:sldId id="292" r:id="rId10"/>
    <p:sldId id="295" r:id="rId11"/>
    <p:sldId id="296" r:id="rId12"/>
    <p:sldId id="297" r:id="rId13"/>
    <p:sldId id="293" r:id="rId14"/>
    <p:sldId id="294" r:id="rId15"/>
    <p:sldId id="298" r:id="rId16"/>
    <p:sldId id="29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autoAdjust="0"/>
  </p:normalViewPr>
  <p:slideViewPr>
    <p:cSldViewPr snapToGrid="0">
      <p:cViewPr varScale="1">
        <p:scale>
          <a:sx n="86" d="100"/>
          <a:sy n="86" d="100"/>
        </p:scale>
        <p:origin x="-78" y="-156"/>
      </p:cViewPr>
      <p:guideLst>
        <p:guide orient="horz" pos="2160"/>
        <p:guide pos="3840"/>
      </p:guideLst>
    </p:cSldViewPr>
  </p:slideViewPr>
  <p:outlineViewPr>
    <p:cViewPr>
      <p:scale>
        <a:sx n="33" d="100"/>
        <a:sy n="33" d="100"/>
      </p:scale>
      <p:origin x="0" y="553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pPr/>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pPr/>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pPr/>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pPr/>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pPr/>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pPr/>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pPr/>
              <a:t>3/25/2019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pPr/>
              <a:t>3/25/2019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pPr/>
              <a:t>3/25/2019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pPr/>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pPr/>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3/25/2019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Engleski</a:t>
            </a:r>
            <a:r>
              <a:rPr lang="en-US" dirty="0" smtClean="0"/>
              <a:t> </a:t>
            </a:r>
            <a:r>
              <a:rPr lang="en-US" dirty="0" err="1" smtClean="0"/>
              <a:t>jezik</a:t>
            </a:r>
            <a:r>
              <a:rPr lang="en-US" dirty="0" smtClean="0"/>
              <a:t> </a:t>
            </a:r>
            <a:r>
              <a:rPr lang="en-US" dirty="0" err="1" smtClean="0"/>
              <a:t>struke</a:t>
            </a:r>
            <a:r>
              <a:rPr lang="en-US" dirty="0" smtClean="0"/>
              <a:t> 3</a:t>
            </a:r>
            <a:endParaRPr lang="en-US" dirty="0"/>
          </a:p>
        </p:txBody>
      </p:sp>
      <p:sp>
        <p:nvSpPr>
          <p:cNvPr id="3" name="Subtitle 2"/>
          <p:cNvSpPr>
            <a:spLocks noGrp="1"/>
          </p:cNvSpPr>
          <p:nvPr>
            <p:ph type="subTitle" idx="1"/>
          </p:nvPr>
        </p:nvSpPr>
        <p:spPr/>
        <p:txBody>
          <a:bodyPr/>
          <a:lstStyle/>
          <a:p>
            <a:r>
              <a:rPr lang="en-US" dirty="0" err="1" smtClean="0"/>
              <a:t>Sreda</a:t>
            </a:r>
            <a:r>
              <a:rPr lang="en-US" dirty="0" smtClean="0"/>
              <a:t>, 16.05.2018. </a:t>
            </a:r>
            <a:endParaRPr lang="en-US" dirty="0"/>
          </a:p>
        </p:txBody>
      </p:sp>
    </p:spTree>
    <p:extLst>
      <p:ext uri="{BB962C8B-B14F-4D97-AF65-F5344CB8AC3E}">
        <p14:creationId xmlns="" xmlns:p14="http://schemas.microsoft.com/office/powerpoint/2010/main" val="690163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Annotated bibliography </a:t>
            </a:r>
            <a:endParaRPr lang="en-US" dirty="0"/>
          </a:p>
        </p:txBody>
      </p:sp>
      <p:sp>
        <p:nvSpPr>
          <p:cNvPr id="3" name="Content Placeholder 2"/>
          <p:cNvSpPr>
            <a:spLocks noGrp="1"/>
          </p:cNvSpPr>
          <p:nvPr>
            <p:ph idx="1"/>
          </p:nvPr>
        </p:nvSpPr>
        <p:spPr/>
        <p:txBody>
          <a:bodyPr>
            <a:normAutofit/>
          </a:bodyPr>
          <a:lstStyle/>
          <a:p>
            <a:r>
              <a:rPr lang="en-US" sz="3200" dirty="0" smtClean="0"/>
              <a:t>- An organized list of citations to journal articles</a:t>
            </a:r>
          </a:p>
          <a:p>
            <a:r>
              <a:rPr lang="en-US" sz="3200" dirty="0" smtClean="0"/>
              <a:t>- Each citation is followed by a brief descriptive and evaluative paragraph, </a:t>
            </a:r>
            <a:r>
              <a:rPr lang="en-US" sz="3200" u="sng" dirty="0" smtClean="0"/>
              <a:t>the annotation</a:t>
            </a:r>
            <a:r>
              <a:rPr lang="en-US" sz="3200" dirty="0" smtClean="0"/>
              <a:t>. </a:t>
            </a:r>
          </a:p>
          <a:p>
            <a:r>
              <a:rPr lang="en-US" sz="3200" dirty="0" smtClean="0"/>
              <a:t>- The purpose of the annotation is to inform the reader of the </a:t>
            </a:r>
            <a:r>
              <a:rPr lang="en-US" sz="3200" i="1" dirty="0" smtClean="0"/>
              <a:t>relevance, accuracy, </a:t>
            </a:r>
            <a:r>
              <a:rPr lang="en-US" sz="3200" dirty="0" smtClean="0"/>
              <a:t>and</a:t>
            </a:r>
            <a:r>
              <a:rPr lang="en-US" sz="3200" i="1" dirty="0" smtClean="0"/>
              <a:t> quality</a:t>
            </a:r>
            <a:r>
              <a:rPr lang="en-US" sz="3200" dirty="0" smtClean="0"/>
              <a:t> of the sources cited.</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our annotated bibliography </a:t>
            </a:r>
            <a:endParaRPr lang="en-US" dirty="0"/>
          </a:p>
        </p:txBody>
      </p:sp>
      <p:sp>
        <p:nvSpPr>
          <p:cNvPr id="3" name="Content Placeholder 2"/>
          <p:cNvSpPr>
            <a:spLocks noGrp="1"/>
          </p:cNvSpPr>
          <p:nvPr>
            <p:ph idx="1"/>
          </p:nvPr>
        </p:nvSpPr>
        <p:spPr/>
        <p:txBody>
          <a:bodyPr/>
          <a:lstStyle/>
          <a:p>
            <a:pPr lvl="0" fontAlgn="t">
              <a:buFont typeface="Wingdings" pitchFamily="2" charset="2"/>
              <a:buChar char="§"/>
            </a:pPr>
            <a:r>
              <a:rPr lang="en-US" sz="3600" dirty="0" smtClean="0"/>
              <a:t>Provide a literature review on a particular subject</a:t>
            </a:r>
          </a:p>
          <a:p>
            <a:pPr lvl="0" fontAlgn="t">
              <a:buFont typeface="Wingdings" pitchFamily="2" charset="2"/>
              <a:buChar char="§"/>
            </a:pPr>
            <a:r>
              <a:rPr lang="en-US" sz="3600" dirty="0" smtClean="0"/>
              <a:t>Help to formulate a presentation topic on a subject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Each annotation should contain….</a:t>
            </a:r>
            <a:endParaRPr lang="en-US" dirty="0"/>
          </a:p>
        </p:txBody>
      </p:sp>
      <p:sp>
        <p:nvSpPr>
          <p:cNvPr id="3" name="Content Placeholder 2"/>
          <p:cNvSpPr>
            <a:spLocks noGrp="1"/>
          </p:cNvSpPr>
          <p:nvPr>
            <p:ph idx="1"/>
          </p:nvPr>
        </p:nvSpPr>
        <p:spPr/>
        <p:txBody>
          <a:bodyPr>
            <a:normAutofit/>
          </a:bodyPr>
          <a:lstStyle/>
          <a:p>
            <a:endParaRPr lang="en-US" sz="3200" dirty="0" smtClean="0"/>
          </a:p>
          <a:p>
            <a:pPr lvl="1" fontAlgn="t"/>
            <a:r>
              <a:rPr lang="en-US" sz="3200" dirty="0" smtClean="0"/>
              <a:t>The purpose of the article</a:t>
            </a:r>
          </a:p>
          <a:p>
            <a:pPr lvl="1" fontAlgn="t"/>
            <a:r>
              <a:rPr lang="en-US" sz="3200" dirty="0" smtClean="0"/>
              <a:t>A summary of its content</a:t>
            </a:r>
          </a:p>
          <a:p>
            <a:pPr lvl="1" fontAlgn="t"/>
            <a:r>
              <a:rPr lang="en-US" sz="3200" dirty="0" smtClean="0"/>
              <a:t>The intended audience </a:t>
            </a:r>
          </a:p>
          <a:p>
            <a:pPr lvl="1" fontAlgn="t"/>
            <a:r>
              <a:rPr lang="en-US" sz="3200" dirty="0" smtClean="0"/>
              <a:t>Any special or unique features about the article</a:t>
            </a:r>
          </a:p>
          <a:p>
            <a:pPr lvl="1" fontAlgn="t"/>
            <a:r>
              <a:rPr lang="en-US" sz="3200" dirty="0" smtClean="0"/>
              <a:t>The strengths, weaknesses or biases in the article</a:t>
            </a:r>
          </a:p>
          <a:p>
            <a:pPr lvl="1" fontAlgn="t"/>
            <a:r>
              <a:rPr lang="en-US" sz="3200" dirty="0" smtClean="0"/>
              <a:t>Comments on language and style of the article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result for annotated bibliography example"/>
          <p:cNvPicPr>
            <a:picLocks noGrp="1"/>
          </p:cNvPicPr>
          <p:nvPr>
            <p:ph idx="1"/>
          </p:nvPr>
        </p:nvPicPr>
        <p:blipFill>
          <a:blip r:embed="rId2"/>
          <a:srcRect/>
          <a:stretch>
            <a:fillRect/>
          </a:stretch>
        </p:blipFill>
        <p:spPr bwMode="auto">
          <a:xfrm>
            <a:off x="971550" y="685800"/>
            <a:ext cx="10129838" cy="5843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result for annotated bibliography example"/>
          <p:cNvPicPr>
            <a:picLocks noGrp="1"/>
          </p:cNvPicPr>
          <p:nvPr>
            <p:ph idx="1"/>
          </p:nvPr>
        </p:nvPicPr>
        <p:blipFill>
          <a:blip r:embed="rId2"/>
          <a:srcRect/>
          <a:stretch>
            <a:fillRect/>
          </a:stretch>
        </p:blipFill>
        <p:spPr bwMode="auto">
          <a:xfrm>
            <a:off x="1243013" y="0"/>
            <a:ext cx="9972675"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00659"/>
          </a:xfrm>
        </p:spPr>
        <p:txBody>
          <a:bodyPr>
            <a:normAutofit fontScale="90000"/>
          </a:bodyPr>
          <a:lstStyle/>
          <a:p>
            <a:r>
              <a:rPr lang="en-US" dirty="0" smtClean="0"/>
              <a:t>timeline… </a:t>
            </a:r>
            <a:endParaRPr lang="en-US" dirty="0"/>
          </a:p>
        </p:txBody>
      </p:sp>
      <p:sp>
        <p:nvSpPr>
          <p:cNvPr id="3" name="Content Placeholder 2"/>
          <p:cNvSpPr>
            <a:spLocks noGrp="1"/>
          </p:cNvSpPr>
          <p:nvPr>
            <p:ph idx="1"/>
          </p:nvPr>
        </p:nvSpPr>
        <p:spPr>
          <a:xfrm>
            <a:off x="1024128" y="1371600"/>
            <a:ext cx="9720073" cy="4937760"/>
          </a:xfrm>
        </p:spPr>
        <p:txBody>
          <a:bodyPr>
            <a:normAutofit/>
          </a:bodyPr>
          <a:lstStyle/>
          <a:p>
            <a:pPr algn="ctr"/>
            <a:r>
              <a:rPr lang="en-US" sz="3200" b="1" dirty="0" smtClean="0"/>
              <a:t>Optional:</a:t>
            </a:r>
          </a:p>
          <a:p>
            <a:pPr algn="ctr"/>
            <a:r>
              <a:rPr lang="en-US" sz="3200" dirty="0" smtClean="0"/>
              <a:t>1/04/2019 – 2</a:t>
            </a:r>
            <a:r>
              <a:rPr lang="en-US" sz="3200" baseline="30000" dirty="0" smtClean="0"/>
              <a:t>nd</a:t>
            </a:r>
            <a:r>
              <a:rPr lang="en-US" sz="3200" dirty="0" smtClean="0"/>
              <a:t> annotation (summary) </a:t>
            </a:r>
          </a:p>
          <a:p>
            <a:pPr algn="ctr"/>
            <a:r>
              <a:rPr lang="en-US" sz="3200" dirty="0" smtClean="0"/>
              <a:t>8/04/2019 - 3</a:t>
            </a:r>
            <a:r>
              <a:rPr lang="en-US" sz="3200" baseline="30000" dirty="0" smtClean="0"/>
              <a:t>rd</a:t>
            </a:r>
            <a:r>
              <a:rPr lang="en-US" sz="3200" dirty="0" smtClean="0"/>
              <a:t> annotation </a:t>
            </a:r>
          </a:p>
          <a:p>
            <a:pPr algn="ctr"/>
            <a:r>
              <a:rPr lang="en-US" sz="3200" dirty="0" smtClean="0"/>
              <a:t>22/04/2019 – 4</a:t>
            </a:r>
            <a:r>
              <a:rPr lang="en-US" sz="3200" baseline="30000" dirty="0" smtClean="0"/>
              <a:t>th</a:t>
            </a:r>
            <a:r>
              <a:rPr lang="en-US" sz="3200" dirty="0" smtClean="0"/>
              <a:t> annotation </a:t>
            </a:r>
          </a:p>
          <a:p>
            <a:pPr algn="ctr"/>
            <a:r>
              <a:rPr lang="en-US" sz="3200" b="1" dirty="0" smtClean="0"/>
              <a:t>Mandatory: </a:t>
            </a:r>
          </a:p>
          <a:p>
            <a:pPr algn="ctr"/>
            <a:r>
              <a:rPr lang="en-US" sz="3200" dirty="0" smtClean="0"/>
              <a:t>6/05/2019 – annotated bibliographies (with 4 annotations)</a:t>
            </a:r>
          </a:p>
          <a:p>
            <a:pPr algn="ctr"/>
            <a:r>
              <a:rPr lang="en-US" sz="3200" dirty="0" smtClean="0"/>
              <a:t>13, 20, 27/ 05/2019 – presentations</a:t>
            </a:r>
          </a:p>
          <a:p>
            <a:pPr algn="ctr"/>
            <a:endParaRPr lang="en-US" sz="3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Pages </a:t>
            </a:r>
            <a:r>
              <a:rPr lang="en-US" dirty="0" smtClean="0"/>
              <a:t>64-67, 80 in additiona</a:t>
            </a:r>
            <a:r>
              <a:rPr lang="en-US" dirty="0" smtClean="0"/>
              <a:t>l papers</a:t>
            </a:r>
            <a:endParaRPr lang="en-US" dirty="0"/>
          </a:p>
        </p:txBody>
      </p:sp>
      <p:sp>
        <p:nvSpPr>
          <p:cNvPr id="3" name="Content Placeholder 2"/>
          <p:cNvSpPr>
            <a:spLocks noGrp="1"/>
          </p:cNvSpPr>
          <p:nvPr>
            <p:ph idx="1"/>
          </p:nvPr>
        </p:nvSpPr>
        <p:spPr>
          <a:xfrm>
            <a:off x="991077" y="2286000"/>
            <a:ext cx="9720073" cy="4023360"/>
          </a:xfrm>
        </p:spPr>
        <p:txBody>
          <a:bodyPr/>
          <a:lstStyle/>
          <a:p>
            <a:pPr algn="ctr"/>
            <a:r>
              <a:rPr lang="en-US" sz="4000" dirty="0" smtClean="0"/>
              <a:t>FOCUS: </a:t>
            </a:r>
          </a:p>
          <a:p>
            <a:endParaRPr lang="en-US" dirty="0" smtClean="0"/>
          </a:p>
          <a:p>
            <a:pPr>
              <a:buFont typeface="Wingdings" pitchFamily="2" charset="2"/>
              <a:buChar char="§"/>
            </a:pPr>
            <a:r>
              <a:rPr lang="en-US" sz="3200" dirty="0" smtClean="0"/>
              <a:t>Understanding and describin</a:t>
            </a:r>
            <a:r>
              <a:rPr lang="en-US" sz="3200" dirty="0" smtClean="0"/>
              <a:t>g </a:t>
            </a:r>
            <a:r>
              <a:rPr lang="en-US" sz="3200" dirty="0" smtClean="0"/>
              <a:t>figures and tables in academic writing (speaking and writing practice)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analyze your summaries…. </a:t>
            </a:r>
            <a:endParaRPr lang="en-US" dirty="0"/>
          </a:p>
        </p:txBody>
      </p:sp>
      <p:sp>
        <p:nvSpPr>
          <p:cNvPr id="3" name="Content Placeholder 2"/>
          <p:cNvSpPr>
            <a:spLocks noGrp="1"/>
          </p:cNvSpPr>
          <p:nvPr>
            <p:ph idx="1"/>
          </p:nvPr>
        </p:nvSpPr>
        <p:spPr>
          <a:xfrm>
            <a:off x="1024128" y="1743075"/>
            <a:ext cx="9720073" cy="4566285"/>
          </a:xfrm>
        </p:spPr>
        <p:txBody>
          <a:bodyPr>
            <a:normAutofit/>
          </a:bodyPr>
          <a:lstStyle/>
          <a:p>
            <a:pPr>
              <a:buFont typeface="Wingdings" pitchFamily="2" charset="2"/>
              <a:buChar char="§"/>
            </a:pPr>
            <a:r>
              <a:rPr lang="en-US" sz="2800" b="1" dirty="0" smtClean="0"/>
              <a:t>Divide the text into paragraphs </a:t>
            </a:r>
          </a:p>
          <a:p>
            <a:pPr algn="ctr"/>
            <a:r>
              <a:rPr lang="en-US" sz="2800" i="1" dirty="0" smtClean="0"/>
              <a:t>1 paragraph = 1 section / 1 idea</a:t>
            </a:r>
          </a:p>
          <a:p>
            <a:pPr>
              <a:buFont typeface="Wingdings" pitchFamily="2" charset="2"/>
              <a:buChar char="§"/>
            </a:pPr>
            <a:r>
              <a:rPr lang="en-US" sz="2800" b="1" dirty="0" smtClean="0"/>
              <a:t>At the beginning of each paragraph, clearly indicate which part you’re summarizing </a:t>
            </a:r>
          </a:p>
          <a:p>
            <a:pPr algn="ctr"/>
            <a:r>
              <a:rPr lang="en-US" sz="2800" dirty="0" smtClean="0"/>
              <a:t>e.g.  </a:t>
            </a:r>
            <a:r>
              <a:rPr lang="en-US" sz="2800" i="1" dirty="0" smtClean="0"/>
              <a:t>The author introduces the topic by defining the key aspects of… </a:t>
            </a:r>
          </a:p>
          <a:p>
            <a:r>
              <a:rPr lang="en-US" sz="2800" i="1" dirty="0" smtClean="0"/>
              <a:t>        The following section of the paper overviews….</a:t>
            </a:r>
          </a:p>
          <a:p>
            <a:pPr>
              <a:buFont typeface="Wingdings" pitchFamily="2" charset="2"/>
              <a:buChar char="§"/>
            </a:pPr>
            <a:r>
              <a:rPr lang="en-US" sz="2800" b="1" dirty="0" smtClean="0"/>
              <a:t>Pay attention to TOPIC SENTENCES </a:t>
            </a:r>
          </a:p>
          <a:p>
            <a:endParaRPr lang="en-US"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024128" y="457200"/>
            <a:ext cx="9720072" cy="128016"/>
          </a:xfrm>
        </p:spPr>
        <p:txBody>
          <a:bodyPr>
            <a:normAutofit fontScale="90000"/>
          </a:bodyPr>
          <a:lstStyle/>
          <a:p>
            <a:endParaRPr lang="en-US" dirty="0"/>
          </a:p>
        </p:txBody>
      </p:sp>
      <p:sp>
        <p:nvSpPr>
          <p:cNvPr id="3" name="Content Placeholder 2"/>
          <p:cNvSpPr>
            <a:spLocks noGrp="1"/>
          </p:cNvSpPr>
          <p:nvPr>
            <p:ph idx="1"/>
          </p:nvPr>
        </p:nvSpPr>
        <p:spPr>
          <a:xfrm>
            <a:off x="1095565" y="714375"/>
            <a:ext cx="9720073" cy="5723572"/>
          </a:xfrm>
        </p:spPr>
        <p:txBody>
          <a:bodyPr>
            <a:normAutofit/>
          </a:bodyPr>
          <a:lstStyle/>
          <a:p>
            <a:pPr>
              <a:buFont typeface="Wingdings" pitchFamily="2" charset="2"/>
              <a:buChar char="§"/>
            </a:pPr>
            <a:r>
              <a:rPr lang="en-US" sz="3200" b="1" i="1" dirty="0" smtClean="0"/>
              <a:t>Focus on research only – do not give definitions or general statements</a:t>
            </a:r>
          </a:p>
          <a:p>
            <a:pPr>
              <a:buFont typeface="Wingdings" pitchFamily="2" charset="2"/>
              <a:buChar char="§"/>
            </a:pPr>
            <a:r>
              <a:rPr lang="en-US" sz="3200" b="1" i="1" dirty="0" smtClean="0"/>
              <a:t>Make sure you distinguish between  the authors’ words and general statements</a:t>
            </a:r>
          </a:p>
          <a:p>
            <a:pPr>
              <a:buFont typeface="Wingdings" pitchFamily="2" charset="2"/>
              <a:buChar char="§"/>
            </a:pPr>
            <a:r>
              <a:rPr lang="en-US" sz="3200" b="1" dirty="0" smtClean="0"/>
              <a:t>After writing, always go back and EDIT, cut the clutter, reexamine topic sentences</a:t>
            </a:r>
          </a:p>
          <a:p>
            <a:r>
              <a:rPr lang="en-US" sz="3200" b="1" dirty="0" smtClean="0"/>
              <a:t>Focus on METHODOLOGY and RESULTS and be precise about them.</a:t>
            </a:r>
          </a:p>
          <a:p>
            <a:pPr>
              <a:buNone/>
            </a:pPr>
            <a:r>
              <a:rPr lang="en-US" sz="2800" dirty="0" smtClean="0"/>
              <a:t> ( do not say “ some methods”, “certain results”, or similar)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403" y="0"/>
            <a:ext cx="9720072" cy="828675"/>
          </a:xfrm>
        </p:spPr>
        <p:txBody>
          <a:bodyPr/>
          <a:lstStyle/>
          <a:p>
            <a:endParaRPr lang="en-US" dirty="0"/>
          </a:p>
        </p:txBody>
      </p:sp>
      <p:sp>
        <p:nvSpPr>
          <p:cNvPr id="3" name="Content Placeholder 2"/>
          <p:cNvSpPr>
            <a:spLocks noGrp="1"/>
          </p:cNvSpPr>
          <p:nvPr>
            <p:ph idx="1"/>
          </p:nvPr>
        </p:nvSpPr>
        <p:spPr>
          <a:xfrm>
            <a:off x="1024128" y="1371600"/>
            <a:ext cx="9720073" cy="4937760"/>
          </a:xfrm>
        </p:spPr>
        <p:txBody>
          <a:bodyPr/>
          <a:lstStyle/>
          <a:p>
            <a:pPr>
              <a:buFont typeface="Wingdings" pitchFamily="2" charset="2"/>
              <a:buChar char="§"/>
            </a:pPr>
            <a:r>
              <a:rPr lang="en-US" sz="3200" b="1" dirty="0" smtClean="0"/>
              <a:t>Use active rather than passive</a:t>
            </a:r>
          </a:p>
          <a:p>
            <a:pPr>
              <a:buFont typeface="Wingdings" pitchFamily="2" charset="2"/>
              <a:buChar char="§"/>
            </a:pPr>
            <a:r>
              <a:rPr lang="en-US" sz="3200" b="1" dirty="0" smtClean="0"/>
              <a:t>Avoid phrases with IT</a:t>
            </a:r>
          </a:p>
          <a:p>
            <a:pPr algn="ctr">
              <a:buNone/>
            </a:pPr>
            <a:r>
              <a:rPr lang="en-US" sz="3200" i="1" dirty="0" smtClean="0"/>
              <a:t>e.g. It is stated / believed / presumed / doubtful /  concluded …. </a:t>
            </a:r>
          </a:p>
          <a:p>
            <a:pPr>
              <a:buFont typeface="Wingdings" pitchFamily="2" charset="2"/>
              <a:buChar char="§"/>
            </a:pPr>
            <a:r>
              <a:rPr lang="en-US" sz="3200" b="1" dirty="0" smtClean="0"/>
              <a:t>Your summary should be clear to someone who hasn’t read the article </a:t>
            </a:r>
          </a:p>
          <a:p>
            <a:pPr algn="ctr">
              <a:buFont typeface="Wingdings" pitchFamily="2" charset="2"/>
              <a:buChar char="§"/>
            </a:pPr>
            <a:r>
              <a:rPr lang="en-US" sz="3200" b="1" u="sng" dirty="0" smtClean="0"/>
              <a:t>Choose the articles wisely </a:t>
            </a:r>
            <a:r>
              <a:rPr lang="en-US" sz="3200" dirty="0" smtClean="0">
                <a:sym typeface="Wingdings" pitchFamily="2" charset="2"/>
              </a:rPr>
              <a:t></a:t>
            </a:r>
            <a:r>
              <a:rPr lang="en-US" sz="3200"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13510"/>
            <a:ext cx="9720072" cy="843778"/>
          </a:xfrm>
        </p:spPr>
        <p:txBody>
          <a:bodyPr/>
          <a:lstStyle/>
          <a:p>
            <a:r>
              <a:rPr lang="en-US" dirty="0" smtClean="0"/>
              <a:t>Some sentences to cut… </a:t>
            </a:r>
            <a:endParaRPr lang="en-US" dirty="0"/>
          </a:p>
        </p:txBody>
      </p:sp>
      <p:sp>
        <p:nvSpPr>
          <p:cNvPr id="3" name="Content Placeholder 2"/>
          <p:cNvSpPr>
            <a:spLocks noGrp="1"/>
          </p:cNvSpPr>
          <p:nvPr>
            <p:ph idx="1"/>
          </p:nvPr>
        </p:nvSpPr>
        <p:spPr>
          <a:xfrm>
            <a:off x="1024128" y="1371600"/>
            <a:ext cx="9720073" cy="4937760"/>
          </a:xfrm>
        </p:spPr>
        <p:txBody>
          <a:bodyPr>
            <a:noAutofit/>
          </a:bodyPr>
          <a:lstStyle/>
          <a:p>
            <a:r>
              <a:rPr lang="en-US" sz="2800" dirty="0" smtClean="0"/>
              <a:t>In this article, the author addresses a variety of research studies and articles regarding detecting financial fraud using data mining tools, in order to present an overall overview of the topic.</a:t>
            </a:r>
          </a:p>
          <a:p>
            <a:r>
              <a:rPr lang="en-US" sz="2800" dirty="0" smtClean="0">
                <a:solidFill>
                  <a:srgbClr val="FF0000"/>
                </a:solidFill>
              </a:rPr>
              <a:t>The article overviews  a variety of research studies and articles to present the use of data mining tools in financial fraud detection.</a:t>
            </a:r>
          </a:p>
          <a:p>
            <a:endParaRPr lang="en-US" sz="2800" dirty="0" smtClean="0"/>
          </a:p>
          <a:p>
            <a:r>
              <a:rPr lang="en-US" sz="2800" dirty="0" smtClean="0"/>
              <a:t>For every technique, the author states a brief description and business application of it.</a:t>
            </a:r>
          </a:p>
          <a:p>
            <a:r>
              <a:rPr lang="en-US" sz="2800" dirty="0" smtClean="0">
                <a:solidFill>
                  <a:srgbClr val="FF0000"/>
                </a:solidFill>
              </a:rPr>
              <a:t>The author briefly describes every technique and its business application. </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6297"/>
          </a:xfrm>
        </p:spPr>
        <p:txBody>
          <a:bodyPr>
            <a:normAutofit fontScale="90000"/>
          </a:bodyPr>
          <a:lstStyle/>
          <a:p>
            <a:endParaRPr lang="en-US" dirty="0"/>
          </a:p>
        </p:txBody>
      </p:sp>
      <p:sp>
        <p:nvSpPr>
          <p:cNvPr id="3" name="Content Placeholder 2"/>
          <p:cNvSpPr>
            <a:spLocks noGrp="1"/>
          </p:cNvSpPr>
          <p:nvPr>
            <p:ph idx="1"/>
          </p:nvPr>
        </p:nvSpPr>
        <p:spPr>
          <a:xfrm>
            <a:off x="1024128" y="1214438"/>
            <a:ext cx="9720073" cy="5094922"/>
          </a:xfrm>
        </p:spPr>
        <p:txBody>
          <a:bodyPr/>
          <a:lstStyle/>
          <a:p>
            <a:r>
              <a:rPr lang="en-US" sz="3200" dirty="0" smtClean="0"/>
              <a:t>In their research they have chosen three companies, that are representatives of banking, services and industrial sector, based on five criteria which represent companies’ size and liquidity.</a:t>
            </a:r>
          </a:p>
          <a:p>
            <a:endParaRPr lang="en-US" sz="3200" dirty="0" smtClean="0"/>
          </a:p>
          <a:p>
            <a:r>
              <a:rPr lang="en-US" sz="3200" dirty="0" smtClean="0">
                <a:solidFill>
                  <a:srgbClr val="FF0000"/>
                </a:solidFill>
              </a:rPr>
              <a:t>The authors use five criteria related to size and liquidity to choose three companies belonging to different sectors (banking, service and industry).  </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14326"/>
            <a:ext cx="9720072" cy="685800"/>
          </a:xfrm>
        </p:spPr>
        <p:txBody>
          <a:bodyPr>
            <a:normAutofit fontScale="90000"/>
          </a:bodyPr>
          <a:lstStyle/>
          <a:p>
            <a:endParaRPr lang="en-US" dirty="0"/>
          </a:p>
        </p:txBody>
      </p:sp>
      <p:sp>
        <p:nvSpPr>
          <p:cNvPr id="3" name="Content Placeholder 2"/>
          <p:cNvSpPr>
            <a:spLocks noGrp="1"/>
          </p:cNvSpPr>
          <p:nvPr>
            <p:ph idx="1"/>
          </p:nvPr>
        </p:nvSpPr>
        <p:spPr>
          <a:xfrm>
            <a:off x="1024128" y="1328738"/>
            <a:ext cx="9720073" cy="4980622"/>
          </a:xfrm>
        </p:spPr>
        <p:txBody>
          <a:bodyPr/>
          <a:lstStyle/>
          <a:p>
            <a:r>
              <a:rPr lang="en-US" sz="2800" dirty="0" smtClean="0"/>
              <a:t>The main purpose of this research is to provide entrepreneurs with the ability to make the right choices when creating brand building strategies in order to attract investors’ funding and ensure financing on an ongoing basis.</a:t>
            </a:r>
          </a:p>
          <a:p>
            <a:endParaRPr lang="en-US" sz="2800" dirty="0" smtClean="0"/>
          </a:p>
          <a:p>
            <a:r>
              <a:rPr lang="en-US" sz="2800" dirty="0" smtClean="0">
                <a:solidFill>
                  <a:srgbClr val="FF0000"/>
                </a:solidFill>
              </a:rPr>
              <a:t>This research aims to enable entrepreneurs to choose the best/appropriate brand building strategies to attract investors and ensure ongoing financing.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smtClean="0"/>
              <a:t>In a report by EUANIS it is elaborated that….</a:t>
            </a:r>
          </a:p>
          <a:p>
            <a:endParaRPr lang="en-US" sz="3200" dirty="0" smtClean="0"/>
          </a:p>
          <a:p>
            <a:r>
              <a:rPr lang="en-US" sz="3200" dirty="0" smtClean="0">
                <a:solidFill>
                  <a:srgbClr val="FF0000"/>
                </a:solidFill>
              </a:rPr>
              <a:t>An EUANIS report elaborates that…..</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a:t>
            </a:r>
            <a:endParaRPr lang="en-US" dirty="0"/>
          </a:p>
        </p:txBody>
      </p:sp>
      <p:sp>
        <p:nvSpPr>
          <p:cNvPr id="3" name="Content Placeholder 2"/>
          <p:cNvSpPr>
            <a:spLocks noGrp="1"/>
          </p:cNvSpPr>
          <p:nvPr>
            <p:ph idx="1"/>
          </p:nvPr>
        </p:nvSpPr>
        <p:spPr>
          <a:xfrm>
            <a:off x="1024128" y="2728912"/>
            <a:ext cx="9720073" cy="3580447"/>
          </a:xfrm>
        </p:spPr>
        <p:txBody>
          <a:bodyPr>
            <a:normAutofit/>
          </a:bodyPr>
          <a:lstStyle/>
          <a:p>
            <a:r>
              <a:rPr lang="en-US" sz="3600" b="1" dirty="0" smtClean="0"/>
              <a:t>TURN YOUR SUMMARIES INTO ANNOTATIONS</a:t>
            </a:r>
          </a:p>
          <a:p>
            <a:endParaRPr lang="en-US" sz="3600" b="1" dirty="0" smtClean="0"/>
          </a:p>
          <a:p>
            <a:r>
              <a:rPr lang="en-US" sz="3600" b="1" dirty="0" smtClean="0"/>
              <a:t>P. 23</a:t>
            </a:r>
            <a:endParaRPr lang="en-US" sz="36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801</TotalTime>
  <Words>585</Words>
  <Application>Microsoft Office PowerPoint</Application>
  <PresentationFormat>Custom</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Integral</vt:lpstr>
      <vt:lpstr>Engleski jezik struke 3</vt:lpstr>
      <vt:lpstr>Let’s analyze your summaries…. </vt:lpstr>
      <vt:lpstr>Slide 3</vt:lpstr>
      <vt:lpstr>Slide 4</vt:lpstr>
      <vt:lpstr>Some sentences to cut… </vt:lpstr>
      <vt:lpstr>Slide 6</vt:lpstr>
      <vt:lpstr>Slide 7</vt:lpstr>
      <vt:lpstr>Slide 8</vt:lpstr>
      <vt:lpstr>Next step…</vt:lpstr>
      <vt:lpstr>Annotated bibliography </vt:lpstr>
      <vt:lpstr>Purpose of our annotated bibliography </vt:lpstr>
      <vt:lpstr>Each annotation should contain….</vt:lpstr>
      <vt:lpstr>Slide 13</vt:lpstr>
      <vt:lpstr>Slide 14</vt:lpstr>
      <vt:lpstr>timeline… </vt:lpstr>
      <vt:lpstr>Pages 64-67, 80 in additional papers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Korisnik</dc:creator>
  <cp:lastModifiedBy>Korisnik</cp:lastModifiedBy>
  <cp:revision>50</cp:revision>
  <dcterms:created xsi:type="dcterms:W3CDTF">2014-09-12T02:18:28Z</dcterms:created>
  <dcterms:modified xsi:type="dcterms:W3CDTF">2019-03-25T13:34:13Z</dcterms:modified>
</cp:coreProperties>
</file>