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3" r:id="rId4"/>
    <p:sldId id="268" r:id="rId5"/>
    <p:sldId id="277" r:id="rId6"/>
    <p:sldId id="278" r:id="rId7"/>
    <p:sldId id="267" r:id="rId8"/>
    <p:sldId id="279" r:id="rId9"/>
    <p:sldId id="280" r:id="rId10"/>
    <p:sldId id="272" r:id="rId11"/>
    <p:sldId id="273" r:id="rId12"/>
    <p:sldId id="281" r:id="rId13"/>
    <p:sldId id="284" r:id="rId14"/>
    <p:sldId id="282" r:id="rId15"/>
    <p:sldId id="28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varScale="1">
        <p:scale>
          <a:sx n="116" d="100"/>
          <a:sy n="116" d="100"/>
        </p:scale>
        <p:origin x="-144" y="-11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pPr/>
              <a:t>14-Mar-18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pPr/>
              <a:t>14-Mar-18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pPr/>
              <a:t>14-Mar-18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pPr/>
              <a:t>14-Mar-18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pPr/>
              <a:t>14-Mar-18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pPr/>
              <a:t>14-Mar-18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pPr/>
              <a:t>14-Mar-18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pPr/>
              <a:t>14-Mar-18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pPr/>
              <a:t>14-Mar-18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pPr/>
              <a:t>14-Mar-18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pPr/>
              <a:t>14-Mar-18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14-Mar-18</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ENGLESKI JEZIK STRUKE 3</a:t>
            </a:r>
            <a:endParaRPr lang="en-US" dirty="0"/>
          </a:p>
        </p:txBody>
      </p:sp>
      <p:sp>
        <p:nvSpPr>
          <p:cNvPr id="3" name="Subtitle 2"/>
          <p:cNvSpPr>
            <a:spLocks noGrp="1"/>
          </p:cNvSpPr>
          <p:nvPr>
            <p:ph type="subTitle" idx="1"/>
          </p:nvPr>
        </p:nvSpPr>
        <p:spPr/>
        <p:txBody>
          <a:bodyPr/>
          <a:lstStyle/>
          <a:p>
            <a:r>
              <a:rPr lang="en-US" dirty="0" err="1" smtClean="0"/>
              <a:t>Sreda</a:t>
            </a:r>
            <a:r>
              <a:rPr lang="en-US" dirty="0" smtClean="0"/>
              <a:t>, 14.03.2018. </a:t>
            </a:r>
            <a:endParaRPr lang="en-US" dirty="0"/>
          </a:p>
        </p:txBody>
      </p:sp>
    </p:spTree>
    <p:extLst>
      <p:ext uri="{BB962C8B-B14F-4D97-AF65-F5344CB8AC3E}">
        <p14:creationId xmlns:p14="http://schemas.microsoft.com/office/powerpoint/2010/main" xmlns="" val="690163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VII replace negatives </a:t>
            </a:r>
            <a:endParaRPr lang="en-US" dirty="0"/>
          </a:p>
        </p:txBody>
      </p:sp>
      <p:sp>
        <p:nvSpPr>
          <p:cNvPr id="3" name="Content Placeholder 2"/>
          <p:cNvSpPr>
            <a:spLocks noGrp="1"/>
          </p:cNvSpPr>
          <p:nvPr>
            <p:ph idx="1"/>
          </p:nvPr>
        </p:nvSpPr>
        <p:spPr/>
        <p:txBody>
          <a:bodyPr>
            <a:normAutofit fontScale="92500" lnSpcReduction="10000"/>
          </a:bodyPr>
          <a:lstStyle/>
          <a:p>
            <a:r>
              <a:rPr lang="en-US" sz="2400" i="1" dirty="0" smtClean="0"/>
              <a:t>e.g. She was </a:t>
            </a:r>
            <a:r>
              <a:rPr lang="en-US" sz="2400" i="1" u="sng" dirty="0" smtClean="0"/>
              <a:t>not</a:t>
            </a:r>
            <a:r>
              <a:rPr lang="en-US" sz="2400" i="1" dirty="0" smtClean="0"/>
              <a:t> often right. &gt; She was usually wrong.</a:t>
            </a:r>
          </a:p>
          <a:p>
            <a:r>
              <a:rPr lang="en-US" sz="2400" i="1" dirty="0" smtClean="0"/>
              <a:t>1. She  </a:t>
            </a:r>
            <a:r>
              <a:rPr lang="en-US" sz="2400" i="1" u="sng" dirty="0" smtClean="0"/>
              <a:t>did not </a:t>
            </a:r>
            <a:r>
              <a:rPr lang="en-US" sz="2400" i="1" dirty="0" smtClean="0"/>
              <a:t>want to perform the experiment incorrectly.</a:t>
            </a:r>
          </a:p>
          <a:p>
            <a:r>
              <a:rPr lang="en-US" sz="2400" i="1" dirty="0" smtClean="0"/>
              <a:t>&gt; She wanted to perform the experiment correctly.</a:t>
            </a:r>
          </a:p>
          <a:p>
            <a:pPr algn="ctr"/>
            <a:r>
              <a:rPr lang="en-US" sz="2400" i="1" dirty="0" smtClean="0"/>
              <a:t>Not honest </a:t>
            </a:r>
          </a:p>
          <a:p>
            <a:pPr algn="ctr"/>
            <a:r>
              <a:rPr lang="en-US" sz="2400" i="1" dirty="0" smtClean="0"/>
              <a:t>&gt; dishonest</a:t>
            </a:r>
          </a:p>
          <a:p>
            <a:pPr algn="ctr"/>
            <a:r>
              <a:rPr lang="en-US" sz="2400" i="1" dirty="0" smtClean="0"/>
              <a:t>Not harmful</a:t>
            </a:r>
          </a:p>
          <a:p>
            <a:pPr algn="ctr"/>
            <a:r>
              <a:rPr lang="en-US" sz="2400" i="1" dirty="0" smtClean="0"/>
              <a:t>&gt; safe </a:t>
            </a:r>
          </a:p>
          <a:p>
            <a:pPr algn="ctr"/>
            <a:r>
              <a:rPr lang="en-US" sz="2400" i="1" dirty="0" smtClean="0"/>
              <a:t>Did not succeed</a:t>
            </a:r>
          </a:p>
          <a:p>
            <a:pPr algn="ctr"/>
            <a:r>
              <a:rPr lang="en-US" sz="2400" i="1" dirty="0" smtClean="0"/>
              <a:t> &gt; failed </a:t>
            </a:r>
          </a:p>
          <a:p>
            <a:endParaRPr lang="en-US" sz="2400" i="1" dirty="0" smtClean="0"/>
          </a:p>
          <a:p>
            <a:endParaRPr lang="en-US" sz="24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linds(horizontal)">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VIII Avoid </a:t>
            </a:r>
            <a:r>
              <a:rPr lang="en-US" i="1" dirty="0" smtClean="0"/>
              <a:t>there is / there are </a:t>
            </a:r>
            <a:endParaRPr lang="en-US" i="1" dirty="0"/>
          </a:p>
        </p:txBody>
      </p:sp>
      <p:sp>
        <p:nvSpPr>
          <p:cNvPr id="3" name="Content Placeholder 2"/>
          <p:cNvSpPr>
            <a:spLocks noGrp="1"/>
          </p:cNvSpPr>
          <p:nvPr>
            <p:ph idx="1"/>
          </p:nvPr>
        </p:nvSpPr>
        <p:spPr/>
        <p:txBody>
          <a:bodyPr>
            <a:normAutofit/>
          </a:bodyPr>
          <a:lstStyle/>
          <a:p>
            <a:r>
              <a:rPr lang="en-US" sz="2400" i="1" dirty="0" smtClean="0"/>
              <a:t>E.g. There are many ways in which we can arrange the carts. </a:t>
            </a:r>
          </a:p>
          <a:p>
            <a:r>
              <a:rPr lang="en-US" sz="2400" i="1" dirty="0" smtClean="0"/>
              <a:t>&gt; We can arrange the carts in many ways. </a:t>
            </a:r>
          </a:p>
          <a:p>
            <a:r>
              <a:rPr lang="en-US" sz="2400" i="1" dirty="0" smtClean="0"/>
              <a:t>1. There are many biologists who like to write. </a:t>
            </a:r>
          </a:p>
          <a:p>
            <a:r>
              <a:rPr lang="en-US" sz="2400" i="1" dirty="0" smtClean="0"/>
              <a:t>&gt; Many biologists like to write. </a:t>
            </a:r>
          </a:p>
          <a:p>
            <a:r>
              <a:rPr lang="en-US" sz="2400" i="1" dirty="0" smtClean="0"/>
              <a:t>2. The data confirm that there is an association between vegetables and cancer.</a:t>
            </a:r>
          </a:p>
          <a:p>
            <a:r>
              <a:rPr lang="en-US" sz="2400" i="1" dirty="0" smtClean="0"/>
              <a:t>&gt; The data confirm an association between vegetables and cancer.</a:t>
            </a:r>
          </a:p>
          <a:p>
            <a:pPr>
              <a:buNone/>
            </a:pPr>
            <a:endParaRPr lang="en-US" sz="24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IX use active voice </a:t>
            </a:r>
            <a:endParaRPr lang="en-US" dirty="0"/>
          </a:p>
        </p:txBody>
      </p:sp>
      <p:sp>
        <p:nvSpPr>
          <p:cNvPr id="3" name="Content Placeholder 2"/>
          <p:cNvSpPr>
            <a:spLocks noGrp="1"/>
          </p:cNvSpPr>
          <p:nvPr>
            <p:ph idx="1"/>
          </p:nvPr>
        </p:nvSpPr>
        <p:spPr>
          <a:xfrm>
            <a:off x="1095565" y="2057401"/>
            <a:ext cx="9720073" cy="4494847"/>
          </a:xfrm>
        </p:spPr>
        <p:txBody>
          <a:bodyPr/>
          <a:lstStyle/>
          <a:p>
            <a:pPr algn="ctr"/>
            <a:r>
              <a:rPr lang="en-US" sz="2400" dirty="0" smtClean="0"/>
              <a:t>The active voice is livelier and easier to read. </a:t>
            </a:r>
          </a:p>
          <a:p>
            <a:r>
              <a:rPr lang="en-US" sz="2400" dirty="0" smtClean="0"/>
              <a:t>E.g. It was concluded by the editors that the data had been falsified by the authors. </a:t>
            </a:r>
          </a:p>
          <a:p>
            <a:r>
              <a:rPr lang="en-US" sz="2400" dirty="0" smtClean="0"/>
              <a:t>&gt; The editors concluded that the authors have falsified their data.</a:t>
            </a:r>
          </a:p>
          <a:p>
            <a:endParaRPr lang="en-US" dirty="0" smtClean="0"/>
          </a:p>
          <a:p>
            <a:r>
              <a:rPr lang="en-US" dirty="0" smtClean="0"/>
              <a:t>1. The first visible-light </a:t>
            </a:r>
            <a:r>
              <a:rPr lang="en-US" dirty="0" err="1" smtClean="0"/>
              <a:t>shapshot</a:t>
            </a:r>
            <a:r>
              <a:rPr lang="en-US" dirty="0" smtClean="0"/>
              <a:t> of a planet circling another star has been taken by </a:t>
            </a:r>
            <a:r>
              <a:rPr lang="en-US" dirty="0" err="1" smtClean="0"/>
              <a:t>NASA’a</a:t>
            </a:r>
            <a:r>
              <a:rPr lang="en-US" dirty="0" smtClean="0"/>
              <a:t> Hubble Space Telescope.</a:t>
            </a:r>
          </a:p>
          <a:p>
            <a:r>
              <a:rPr lang="en-US" dirty="0" smtClean="0"/>
              <a:t>&gt; </a:t>
            </a:r>
            <a:r>
              <a:rPr lang="en-US" dirty="0" err="1" smtClean="0"/>
              <a:t>NASA’a</a:t>
            </a:r>
            <a:r>
              <a:rPr lang="en-US" dirty="0" smtClean="0"/>
              <a:t> Hubble Space Telescope has taken the first visible-light </a:t>
            </a:r>
            <a:r>
              <a:rPr lang="en-US" dirty="0" err="1" smtClean="0"/>
              <a:t>shapshot</a:t>
            </a:r>
            <a:r>
              <a:rPr lang="en-US" dirty="0" smtClean="0"/>
              <a:t> of a planet circling another star.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linds(horizontal)">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 the main verb close to the subject </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grammar tips…</a:t>
            </a:r>
            <a:endParaRPr lang="en-US" dirty="0"/>
          </a:p>
        </p:txBody>
      </p:sp>
      <p:sp>
        <p:nvSpPr>
          <p:cNvPr id="3" name="Content Placeholder 2"/>
          <p:cNvSpPr>
            <a:spLocks noGrp="1"/>
          </p:cNvSpPr>
          <p:nvPr>
            <p:ph idx="1"/>
          </p:nvPr>
        </p:nvSpPr>
        <p:spPr/>
        <p:txBody>
          <a:bodyPr>
            <a:normAutofit/>
          </a:bodyPr>
          <a:lstStyle/>
          <a:p>
            <a:r>
              <a:rPr lang="en-US" sz="2400" dirty="0" smtClean="0"/>
              <a:t>1. THE WORD “DATA” IS PLURAL. </a:t>
            </a:r>
          </a:p>
          <a:p>
            <a:r>
              <a:rPr lang="en-US" sz="2400" dirty="0" smtClean="0"/>
              <a:t>The </a:t>
            </a:r>
            <a:r>
              <a:rPr lang="en-US" sz="2400" b="1" dirty="0" smtClean="0"/>
              <a:t>data show </a:t>
            </a:r>
            <a:r>
              <a:rPr lang="en-US" sz="2400" dirty="0" smtClean="0"/>
              <a:t>an unusual trend. The </a:t>
            </a:r>
            <a:r>
              <a:rPr lang="en-US" sz="2400" b="1" dirty="0" smtClean="0"/>
              <a:t>data are </a:t>
            </a:r>
            <a:r>
              <a:rPr lang="en-US" sz="2400" dirty="0" smtClean="0"/>
              <a:t>important. The </a:t>
            </a:r>
            <a:r>
              <a:rPr lang="en-US" sz="2400" b="1" dirty="0" smtClean="0"/>
              <a:t>data support </a:t>
            </a:r>
            <a:r>
              <a:rPr lang="en-US" sz="2400" dirty="0" smtClean="0"/>
              <a:t>the conclusion. </a:t>
            </a:r>
          </a:p>
          <a:p>
            <a:r>
              <a:rPr lang="en-US" sz="2400" dirty="0" smtClean="0"/>
              <a:t>(datum, </a:t>
            </a:r>
            <a:r>
              <a:rPr lang="en-US" sz="2400" dirty="0" err="1" smtClean="0"/>
              <a:t>sg</a:t>
            </a:r>
            <a:r>
              <a:rPr lang="en-US" sz="2400" dirty="0" smtClean="0"/>
              <a:t>.) </a:t>
            </a:r>
          </a:p>
          <a:p>
            <a:r>
              <a:rPr lang="en-US" sz="2400" dirty="0" smtClean="0"/>
              <a:t>2. WHICH / THAT </a:t>
            </a:r>
          </a:p>
          <a:p>
            <a:r>
              <a:rPr lang="en-US" sz="2400" dirty="0" smtClean="0"/>
              <a:t>The bike </a:t>
            </a:r>
            <a:r>
              <a:rPr lang="en-US" sz="2400" b="1" u="sng" dirty="0" smtClean="0"/>
              <a:t>that is broken </a:t>
            </a:r>
            <a:r>
              <a:rPr lang="en-US" sz="2400" dirty="0" smtClean="0"/>
              <a:t>is in my garage (defining / identifies one out of many) </a:t>
            </a:r>
          </a:p>
          <a:p>
            <a:r>
              <a:rPr lang="en-US" sz="2400" dirty="0" smtClean="0"/>
              <a:t>The bike</a:t>
            </a:r>
            <a:r>
              <a:rPr lang="en-US" sz="2400" b="1" u="sng" dirty="0" smtClean="0"/>
              <a:t>, which is broken, </a:t>
            </a:r>
            <a:r>
              <a:rPr lang="en-US" sz="2400" dirty="0" smtClean="0"/>
              <a:t>is in my garage. (non-defining / gives additional information)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linds(horizontal)">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MANAGEMENT OF LOBBYING STRATEGY - STRAP MODEL</a:t>
            </a:r>
            <a:r>
              <a:rPr lang="en-US" dirty="0" smtClean="0"/>
              <a:t/>
            </a:r>
            <a:br>
              <a:rPr lang="en-US" dirty="0" smtClean="0"/>
            </a:br>
            <a:endParaRPr lang="en-US" dirty="0"/>
          </a:p>
        </p:txBody>
      </p:sp>
      <p:sp>
        <p:nvSpPr>
          <p:cNvPr id="3" name="Content Placeholder 2"/>
          <p:cNvSpPr>
            <a:spLocks noGrp="1"/>
          </p:cNvSpPr>
          <p:nvPr>
            <p:ph idx="1"/>
          </p:nvPr>
        </p:nvSpPr>
        <p:spPr>
          <a:xfrm>
            <a:off x="1024128" y="2286000"/>
            <a:ext cx="9720073" cy="4572000"/>
          </a:xfrm>
        </p:spPr>
        <p:txBody>
          <a:bodyPr>
            <a:normAutofit/>
          </a:bodyPr>
          <a:lstStyle/>
          <a:p>
            <a:r>
              <a:rPr lang="en-US" b="1" i="1" dirty="0" smtClean="0"/>
              <a:t>Abstract:</a:t>
            </a:r>
            <a:r>
              <a:rPr lang="en-US" dirty="0" smtClean="0"/>
              <a:t> Lobbying is </a:t>
            </a:r>
            <a:r>
              <a:rPr lang="en-US" strike="sngStrike" dirty="0" smtClean="0"/>
              <a:t>a communication phenomenon which </a:t>
            </a:r>
            <a:r>
              <a:rPr lang="en-US" dirty="0" smtClean="0">
                <a:solidFill>
                  <a:srgbClr val="FF0000"/>
                </a:solidFill>
              </a:rPr>
              <a:t>puts an </a:t>
            </a:r>
            <a:r>
              <a:rPr lang="en-US" dirty="0" smtClean="0">
                <a:solidFill>
                  <a:srgbClr val="FF0000"/>
                </a:solidFill>
              </a:rPr>
              <a:t>emphasis EMPHASIZES </a:t>
            </a:r>
            <a:r>
              <a:rPr lang="en-US" strike="sngStrike" dirty="0" smtClean="0"/>
              <a:t>on</a:t>
            </a:r>
            <a:r>
              <a:rPr lang="en-US" dirty="0" smtClean="0"/>
              <a:t> </a:t>
            </a:r>
            <a:r>
              <a:rPr lang="en-US" dirty="0" smtClean="0"/>
              <a:t>the possibility of an </a:t>
            </a:r>
            <a:r>
              <a:rPr lang="en-US" strike="sngStrike" dirty="0" smtClean="0"/>
              <a:t>organizational </a:t>
            </a:r>
            <a:r>
              <a:rPr lang="en-US" strike="sngStrike" dirty="0" smtClean="0"/>
              <a:t>entity</a:t>
            </a:r>
            <a:r>
              <a:rPr lang="en-US" dirty="0" smtClean="0"/>
              <a:t> to </a:t>
            </a:r>
            <a:r>
              <a:rPr lang="en-US" dirty="0" smtClean="0"/>
              <a:t>achieve influence on decision makers. The purpose of this activity is to provide appropriate decisions that have great influence for an organization. Multidimensional forms of lobbying activities have created a demand for designing the projection and implementation of an appropriate project management terminology. The analysis of the literature, as well as practical experience, identifies the main approach of research methodology, which includes comparison and modeling as the main methods. The research shows that lobbying is a complex activity that should be managed. In the following section, we offer STAP modeling for the management of lobbying operational strategies. This model of lobbying operation management can be of practical value to all kinds of organizational entities, which have influence on decision makers with the purpose of achieving organizational goals.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writing (CONT’D)</a:t>
            </a:r>
            <a:endParaRPr lang="en-US" dirty="0"/>
          </a:p>
        </p:txBody>
      </p:sp>
      <p:sp>
        <p:nvSpPr>
          <p:cNvPr id="3" name="Content Placeholder 2"/>
          <p:cNvSpPr>
            <a:spLocks noGrp="1"/>
          </p:cNvSpPr>
          <p:nvPr>
            <p:ph idx="1"/>
          </p:nvPr>
        </p:nvSpPr>
        <p:spPr/>
        <p:txBody>
          <a:bodyPr/>
          <a:lstStyle/>
          <a:p>
            <a:pPr>
              <a:buNone/>
            </a:pPr>
            <a:r>
              <a:rPr lang="en-US" sz="2800" dirty="0" smtClean="0"/>
              <a:t>What makes good academic writing?</a:t>
            </a:r>
          </a:p>
          <a:p>
            <a:pPr algn="r">
              <a:buNone/>
            </a:pPr>
            <a:endParaRPr lang="en-US" sz="2800" dirty="0" smtClean="0"/>
          </a:p>
          <a:p>
            <a:pPr algn="r">
              <a:buNone/>
            </a:pPr>
            <a:r>
              <a:rPr lang="en-US" sz="2800" dirty="0" smtClean="0"/>
              <a:t>Communicating your idea clearly and effectively, in a logical sequence.</a:t>
            </a:r>
          </a:p>
          <a:p>
            <a:pPr>
              <a:buNone/>
            </a:pPr>
            <a:endParaRPr lang="en-US" sz="2800" dirty="0" smtClean="0"/>
          </a:p>
          <a:p>
            <a:pP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Principles of effective academic writing </a:t>
            </a:r>
            <a:endParaRPr lang="en-US" dirty="0"/>
          </a:p>
        </p:txBody>
      </p:sp>
      <p:sp>
        <p:nvSpPr>
          <p:cNvPr id="3" name="Content Placeholder 2"/>
          <p:cNvSpPr>
            <a:spLocks noGrp="1"/>
          </p:cNvSpPr>
          <p:nvPr>
            <p:ph idx="1"/>
          </p:nvPr>
        </p:nvSpPr>
        <p:spPr>
          <a:xfrm>
            <a:off x="1024128" y="2126255"/>
            <a:ext cx="9720073" cy="4362679"/>
          </a:xfrm>
        </p:spPr>
        <p:txBody>
          <a:bodyPr>
            <a:normAutofit/>
          </a:bodyPr>
          <a:lstStyle/>
          <a:p>
            <a:r>
              <a:rPr lang="en-US" sz="2800" dirty="0" smtClean="0"/>
              <a:t>1. Remove unnecessary words and phrases</a:t>
            </a:r>
          </a:p>
          <a:p>
            <a:r>
              <a:rPr lang="en-US" sz="2800" dirty="0" smtClean="0"/>
              <a:t>2. Use the active voice</a:t>
            </a:r>
          </a:p>
          <a:p>
            <a:r>
              <a:rPr lang="en-US" sz="2800" dirty="0" smtClean="0"/>
              <a:t>3. Write with verbs</a:t>
            </a:r>
            <a:endParaRPr lang="en-US" sz="2800" dirty="0" smtClean="0">
              <a:solidFill>
                <a:srgbClr val="FF0000"/>
              </a:solidFill>
            </a:endParaRPr>
          </a:p>
          <a:p>
            <a:pPr>
              <a:buFont typeface="Arial" pitchFamily="34" charset="0"/>
              <a:buChar char="•"/>
            </a:pPr>
            <a:endParaRPr lang="en-US" dirty="0" smtClean="0"/>
          </a:p>
          <a:p>
            <a:pPr>
              <a:buFont typeface="Arial" pitchFamily="34" charset="0"/>
              <a:buChar char="•"/>
            </a:pPr>
            <a:endParaRPr lang="en-US" dirty="0" smtClean="0"/>
          </a:p>
          <a:p>
            <a:pPr algn="r">
              <a:buNone/>
            </a:pPr>
            <a:r>
              <a:rPr lang="en-US" sz="2400" dirty="0" smtClean="0"/>
              <a:t>Complex ideas don’t require complex language!</a:t>
            </a:r>
          </a:p>
          <a:p>
            <a:pPr algn="r">
              <a:buFont typeface="Arial" pitchFamily="34" charset="0"/>
              <a:buChar char="•"/>
            </a:pPr>
            <a:endParaRPr lang="en-US" dirty="0" smtClean="0"/>
          </a:p>
          <a:p>
            <a:pPr>
              <a:buFont typeface="Arial" pitchFamily="34" charset="0"/>
              <a:buChar cha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linds(horizontal)">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remove individual redundant words</a:t>
            </a:r>
            <a:endParaRPr lang="en-US" dirty="0"/>
          </a:p>
        </p:txBody>
      </p:sp>
      <p:sp>
        <p:nvSpPr>
          <p:cNvPr id="3" name="Content Placeholder 2"/>
          <p:cNvSpPr>
            <a:spLocks noGrp="1"/>
          </p:cNvSpPr>
          <p:nvPr>
            <p:ph idx="1"/>
          </p:nvPr>
        </p:nvSpPr>
        <p:spPr>
          <a:xfrm>
            <a:off x="1024128" y="2049137"/>
            <a:ext cx="9720073" cy="4260223"/>
          </a:xfrm>
        </p:spPr>
        <p:txBody>
          <a:bodyPr>
            <a:normAutofit/>
          </a:bodyPr>
          <a:lstStyle/>
          <a:p>
            <a:pPr algn="ctr"/>
            <a:r>
              <a:rPr lang="en-US" dirty="0" smtClean="0"/>
              <a:t>(without making any other changes) </a:t>
            </a:r>
          </a:p>
          <a:p>
            <a:pPr algn="ctr"/>
            <a:endParaRPr lang="en-US" dirty="0" smtClean="0"/>
          </a:p>
          <a:p>
            <a:r>
              <a:rPr lang="en-US" dirty="0" smtClean="0"/>
              <a:t>e.g. Their head office is located in London. &gt; Their head office is </a:t>
            </a:r>
            <a:r>
              <a:rPr lang="en-US" strike="sngStrike" dirty="0" smtClean="0"/>
              <a:t>located</a:t>
            </a:r>
            <a:r>
              <a:rPr lang="en-US" dirty="0" smtClean="0"/>
              <a:t> in London.</a:t>
            </a:r>
          </a:p>
          <a:p>
            <a:r>
              <a:rPr lang="en-US" dirty="0" smtClean="0"/>
              <a:t>1. One suitable method is to separate the men from the women. </a:t>
            </a:r>
          </a:p>
          <a:p>
            <a:r>
              <a:rPr lang="en-US" strike="sngStrike" dirty="0" smtClean="0"/>
              <a:t>suitable</a:t>
            </a:r>
          </a:p>
          <a:p>
            <a:r>
              <a:rPr lang="en-US" dirty="0" smtClean="0"/>
              <a:t>2. Dynamism and velocity are typical characteristics of this species. </a:t>
            </a:r>
          </a:p>
          <a:p>
            <a:r>
              <a:rPr lang="en-US" strike="sngStrike" dirty="0" smtClean="0"/>
              <a:t>characteristics</a:t>
            </a:r>
          </a:p>
          <a:p>
            <a:r>
              <a:rPr lang="en-US" dirty="0" smtClean="0"/>
              <a:t>3. The results obtained highlight that x = y. </a:t>
            </a:r>
          </a:p>
          <a:p>
            <a:r>
              <a:rPr lang="en-US" strike="sngStrike" dirty="0" smtClean="0"/>
              <a:t>obtained </a:t>
            </a:r>
            <a:endParaRPr lang="en-US" strike="sngStrike"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linds(horizontal)">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remove several redundant words</a:t>
            </a:r>
            <a:endParaRPr lang="en-US" dirty="0"/>
          </a:p>
        </p:txBody>
      </p:sp>
      <p:sp>
        <p:nvSpPr>
          <p:cNvPr id="3" name="Content Placeholder 2"/>
          <p:cNvSpPr>
            <a:spLocks noGrp="1"/>
          </p:cNvSpPr>
          <p:nvPr>
            <p:ph idx="1"/>
          </p:nvPr>
        </p:nvSpPr>
        <p:spPr/>
        <p:txBody>
          <a:bodyPr>
            <a:normAutofit lnSpcReduction="10000"/>
          </a:bodyPr>
          <a:lstStyle/>
          <a:p>
            <a:r>
              <a:rPr lang="en-US" dirty="0" smtClean="0"/>
              <a:t>e.g. As we have already noted in Section 4.2.1, the presence of x can influence y. &gt;  </a:t>
            </a:r>
          </a:p>
          <a:p>
            <a:r>
              <a:rPr lang="en-US" dirty="0" smtClean="0"/>
              <a:t>As </a:t>
            </a:r>
            <a:r>
              <a:rPr lang="en-US" strike="sngStrike" dirty="0" smtClean="0"/>
              <a:t>we have already </a:t>
            </a:r>
            <a:r>
              <a:rPr lang="en-US" dirty="0" smtClean="0"/>
              <a:t>noted in…. </a:t>
            </a:r>
          </a:p>
          <a:p>
            <a:r>
              <a:rPr lang="en-US" dirty="0" smtClean="0"/>
              <a:t>1. We have to make use of other techniques. </a:t>
            </a:r>
          </a:p>
          <a:p>
            <a:r>
              <a:rPr lang="en-US" dirty="0" smtClean="0"/>
              <a:t>&gt; to </a:t>
            </a:r>
            <a:r>
              <a:rPr lang="en-US" strike="sngStrike" dirty="0" smtClean="0"/>
              <a:t>make</a:t>
            </a:r>
            <a:r>
              <a:rPr lang="en-US" dirty="0" smtClean="0"/>
              <a:t> use </a:t>
            </a:r>
            <a:r>
              <a:rPr lang="en-US" strike="sngStrike" dirty="0" smtClean="0"/>
              <a:t>of</a:t>
            </a:r>
          </a:p>
          <a:p>
            <a:r>
              <a:rPr lang="en-US" dirty="0" smtClean="0"/>
              <a:t>2. Paint samples, as described previously, normally contain mixtures of different substances.</a:t>
            </a:r>
          </a:p>
          <a:p>
            <a:r>
              <a:rPr lang="en-US" dirty="0" smtClean="0"/>
              <a:t>&gt; </a:t>
            </a:r>
            <a:r>
              <a:rPr lang="en-US" strike="sngStrike" dirty="0" smtClean="0"/>
              <a:t>, as described previously, </a:t>
            </a:r>
          </a:p>
          <a:p>
            <a:r>
              <a:rPr lang="en-US" dirty="0" smtClean="0"/>
              <a:t>3. In comparative terms, there is no real difference between x and y.</a:t>
            </a:r>
          </a:p>
          <a:p>
            <a:r>
              <a:rPr lang="en-US" dirty="0" smtClean="0"/>
              <a:t>&gt; </a:t>
            </a:r>
            <a:r>
              <a:rPr lang="en-US" strike="sngStrike" dirty="0" smtClean="0"/>
              <a:t>in comparative terms,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remove (several) redundant words that refer to literature </a:t>
            </a:r>
            <a:endParaRPr lang="en-US" dirty="0"/>
          </a:p>
        </p:txBody>
      </p:sp>
      <p:sp>
        <p:nvSpPr>
          <p:cNvPr id="3" name="Content Placeholder 2"/>
          <p:cNvSpPr>
            <a:spLocks noGrp="1"/>
          </p:cNvSpPr>
          <p:nvPr>
            <p:ph idx="1"/>
          </p:nvPr>
        </p:nvSpPr>
        <p:spPr/>
        <p:txBody>
          <a:bodyPr>
            <a:normAutofit lnSpcReduction="10000"/>
          </a:bodyPr>
          <a:lstStyle/>
          <a:p>
            <a:r>
              <a:rPr lang="en-US" dirty="0" smtClean="0"/>
              <a:t>e.g. It has been shown that microwaves significantly shorten reaction times (Young, 2012). &gt; </a:t>
            </a:r>
            <a:r>
              <a:rPr lang="en-US" strike="sngStrike" dirty="0" smtClean="0"/>
              <a:t>It has been shown that </a:t>
            </a:r>
            <a:r>
              <a:rPr lang="en-US" dirty="0" smtClean="0"/>
              <a:t>microwaves significantly shorten reaction times (Young, 2012). </a:t>
            </a:r>
          </a:p>
          <a:p>
            <a:endParaRPr lang="en-US" dirty="0" smtClean="0"/>
          </a:p>
          <a:p>
            <a:r>
              <a:rPr lang="en-US" dirty="0" smtClean="0"/>
              <a:t>1. It is in fact known that glucose is one of the products of photosynthesis</a:t>
            </a:r>
          </a:p>
          <a:p>
            <a:r>
              <a:rPr lang="en-US" dirty="0" smtClean="0"/>
              <a:t>in plants [Yang, 2014]. </a:t>
            </a:r>
          </a:p>
          <a:p>
            <a:r>
              <a:rPr lang="en-US" dirty="0" smtClean="0"/>
              <a:t>&gt; </a:t>
            </a:r>
            <a:r>
              <a:rPr lang="en-US" strike="sngStrike" dirty="0" smtClean="0"/>
              <a:t>It is </a:t>
            </a:r>
            <a:r>
              <a:rPr lang="en-US" dirty="0" smtClean="0"/>
              <a:t>in fact </a:t>
            </a:r>
            <a:r>
              <a:rPr lang="en-US" strike="sngStrike" dirty="0" smtClean="0"/>
              <a:t>known that</a:t>
            </a:r>
          </a:p>
          <a:p>
            <a:r>
              <a:rPr lang="en-US" dirty="0" smtClean="0"/>
              <a:t>2. Experience teaches us that this is generally the best approach (see our previous papers: 12, 22, and 34).</a:t>
            </a:r>
          </a:p>
          <a:p>
            <a:r>
              <a:rPr lang="en-US" dirty="0" smtClean="0"/>
              <a:t>&gt; </a:t>
            </a:r>
            <a:r>
              <a:rPr lang="en-US" strike="sngStrike" dirty="0" smtClean="0"/>
              <a:t>Experience teaches us that </a:t>
            </a:r>
            <a:endParaRPr lang="en-US" strike="sngStrik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linds(horizontal)">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Replace a phrase with one word </a:t>
            </a:r>
            <a:endParaRPr lang="en-US" dirty="0"/>
          </a:p>
        </p:txBody>
      </p:sp>
      <p:sp>
        <p:nvSpPr>
          <p:cNvPr id="3" name="Content Placeholder 2"/>
          <p:cNvSpPr>
            <a:spLocks noGrp="1"/>
          </p:cNvSpPr>
          <p:nvPr>
            <p:ph idx="1"/>
          </p:nvPr>
        </p:nvSpPr>
        <p:spPr>
          <a:xfrm>
            <a:off x="1081278" y="2286000"/>
            <a:ext cx="9720073" cy="4023360"/>
          </a:xfrm>
        </p:spPr>
        <p:txBody>
          <a:bodyPr>
            <a:normAutofit/>
          </a:bodyPr>
          <a:lstStyle/>
          <a:p>
            <a:r>
              <a:rPr lang="en-US" dirty="0" smtClean="0"/>
              <a:t>e.g. The table shows all the information </a:t>
            </a:r>
            <a:r>
              <a:rPr lang="en-US" b="1" dirty="0" smtClean="0"/>
              <a:t>relevant to </a:t>
            </a:r>
            <a:r>
              <a:rPr lang="en-US" dirty="0" smtClean="0"/>
              <a:t>costs. &gt; on </a:t>
            </a:r>
          </a:p>
          <a:p>
            <a:r>
              <a:rPr lang="en-US" dirty="0" smtClean="0"/>
              <a:t>This takes place </a:t>
            </a:r>
            <a:r>
              <a:rPr lang="en-US" b="1" dirty="0" smtClean="0"/>
              <a:t>for the period of time between </a:t>
            </a:r>
            <a:r>
              <a:rPr lang="en-US" dirty="0" smtClean="0"/>
              <a:t>May to July.</a:t>
            </a:r>
          </a:p>
          <a:p>
            <a:r>
              <a:rPr lang="en-US" dirty="0" smtClean="0"/>
              <a:t>&gt; from</a:t>
            </a:r>
          </a:p>
          <a:p>
            <a:r>
              <a:rPr lang="en-US" dirty="0" smtClean="0"/>
              <a:t>This has </a:t>
            </a:r>
            <a:r>
              <a:rPr lang="en-US" b="1" dirty="0" smtClean="0"/>
              <a:t>made it possible for </a:t>
            </a:r>
            <a:r>
              <a:rPr lang="en-US" dirty="0" smtClean="0"/>
              <a:t>us to do …</a:t>
            </a:r>
          </a:p>
          <a:p>
            <a:r>
              <a:rPr lang="en-US" dirty="0" smtClean="0"/>
              <a:t>&gt; enabled </a:t>
            </a:r>
          </a:p>
          <a:p>
            <a:r>
              <a:rPr lang="en-US" dirty="0" smtClean="0"/>
              <a:t>It is possible </a:t>
            </a:r>
            <a:r>
              <a:rPr lang="en-US" b="1" dirty="0" smtClean="0"/>
              <a:t>on the condition </a:t>
            </a:r>
            <a:r>
              <a:rPr lang="en-US" dirty="0" smtClean="0"/>
              <a:t>that the cost is specified as well.</a:t>
            </a:r>
          </a:p>
          <a:p>
            <a:r>
              <a:rPr lang="en-US" dirty="0" smtClean="0"/>
              <a:t>&gt; provided </a:t>
            </a:r>
          </a:p>
          <a:p>
            <a:r>
              <a:rPr lang="en-US" dirty="0" smtClean="0"/>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replace </a:t>
            </a:r>
            <a:r>
              <a:rPr lang="en-US" dirty="0" smtClean="0"/>
              <a:t>A </a:t>
            </a:r>
            <a:r>
              <a:rPr lang="en-US" i="1" u="sng" dirty="0" smtClean="0"/>
              <a:t>verb </a:t>
            </a:r>
            <a:r>
              <a:rPr lang="en-US" i="1" u="sng" dirty="0" smtClean="0"/>
              <a:t>+ noun </a:t>
            </a:r>
            <a:r>
              <a:rPr lang="en-US" i="1" u="sng" dirty="0" smtClean="0"/>
              <a:t> </a:t>
            </a:r>
            <a:r>
              <a:rPr lang="en-US" dirty="0" smtClean="0"/>
              <a:t>OR A </a:t>
            </a:r>
            <a:r>
              <a:rPr lang="en-US" i="1" u="sng" dirty="0" smtClean="0"/>
              <a:t>NOUN </a:t>
            </a:r>
            <a:r>
              <a:rPr lang="en-US" i="1" dirty="0" smtClean="0"/>
              <a:t>with </a:t>
            </a:r>
            <a:r>
              <a:rPr lang="en-US" i="1" u="sng" dirty="0" smtClean="0"/>
              <a:t>verb</a:t>
            </a:r>
            <a:endParaRPr lang="en-US" i="1" u="sng" dirty="0"/>
          </a:p>
        </p:txBody>
      </p:sp>
      <p:sp>
        <p:nvSpPr>
          <p:cNvPr id="3" name="Content Placeholder 2"/>
          <p:cNvSpPr>
            <a:spLocks noGrp="1"/>
          </p:cNvSpPr>
          <p:nvPr>
            <p:ph idx="1"/>
          </p:nvPr>
        </p:nvSpPr>
        <p:spPr/>
        <p:txBody>
          <a:bodyPr/>
          <a:lstStyle/>
          <a:p>
            <a:r>
              <a:rPr lang="en-US" dirty="0" smtClean="0"/>
              <a:t>e.g. to achieve an improvement  &gt; to improve</a:t>
            </a:r>
          </a:p>
          <a:p>
            <a:r>
              <a:rPr lang="en-US" dirty="0" smtClean="0"/>
              <a:t>2. to carry out a test </a:t>
            </a:r>
          </a:p>
          <a:p>
            <a:r>
              <a:rPr lang="en-US" dirty="0" smtClean="0"/>
              <a:t>&gt; to test</a:t>
            </a:r>
          </a:p>
          <a:p>
            <a:r>
              <a:rPr lang="en-US" dirty="0" smtClean="0"/>
              <a:t>3. to cause an increase </a:t>
            </a:r>
          </a:p>
          <a:p>
            <a:r>
              <a:rPr lang="en-US" dirty="0" smtClean="0"/>
              <a:t>&gt; to increase </a:t>
            </a:r>
          </a:p>
          <a:p>
            <a:r>
              <a:rPr lang="en-US" dirty="0" smtClean="0"/>
              <a:t>e.g. Table 1 </a:t>
            </a:r>
            <a:r>
              <a:rPr lang="en-US" b="1" dirty="0" smtClean="0"/>
              <a:t>shows a comparison between </a:t>
            </a:r>
            <a:r>
              <a:rPr lang="en-US" dirty="0" smtClean="0"/>
              <a:t>X and Y. </a:t>
            </a:r>
          </a:p>
          <a:p>
            <a:r>
              <a:rPr lang="en-US" dirty="0" smtClean="0"/>
              <a:t>&gt; compares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linds(horizontal)">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replace A </a:t>
            </a:r>
            <a:r>
              <a:rPr lang="en-US" i="1" u="sng" dirty="0" smtClean="0"/>
              <a:t>verb + noun  </a:t>
            </a:r>
            <a:r>
              <a:rPr lang="en-US" dirty="0" smtClean="0"/>
              <a:t>OR A </a:t>
            </a:r>
            <a:r>
              <a:rPr lang="en-US" i="1" u="sng" dirty="0" smtClean="0"/>
              <a:t>NOUN </a:t>
            </a:r>
            <a:r>
              <a:rPr lang="en-US" i="1" dirty="0" smtClean="0"/>
              <a:t>with </a:t>
            </a:r>
            <a:r>
              <a:rPr lang="en-US" i="1" u="sng" dirty="0" smtClean="0"/>
              <a:t>verb (MORE EXAMPLES)</a:t>
            </a:r>
            <a:endParaRPr lang="en-US" dirty="0"/>
          </a:p>
        </p:txBody>
      </p:sp>
      <p:sp>
        <p:nvSpPr>
          <p:cNvPr id="3" name="Content Placeholder 2"/>
          <p:cNvSpPr>
            <a:spLocks noGrp="1"/>
          </p:cNvSpPr>
          <p:nvPr>
            <p:ph idx="1"/>
          </p:nvPr>
        </p:nvSpPr>
        <p:spPr>
          <a:xfrm>
            <a:off x="1066990" y="2300287"/>
            <a:ext cx="9720073" cy="4023360"/>
          </a:xfrm>
        </p:spPr>
        <p:txBody>
          <a:bodyPr/>
          <a:lstStyle/>
          <a:p>
            <a:r>
              <a:rPr lang="en-US" dirty="0" smtClean="0"/>
              <a:t>e.g. In certain environments this could </a:t>
            </a:r>
            <a:r>
              <a:rPr lang="en-US" b="1" dirty="0" smtClean="0"/>
              <a:t>lead to an enhancement</a:t>
            </a:r>
            <a:r>
              <a:rPr lang="en-US" dirty="0" smtClean="0"/>
              <a:t> in the lipid preservation.</a:t>
            </a:r>
          </a:p>
          <a:p>
            <a:r>
              <a:rPr lang="en-US" dirty="0" smtClean="0"/>
              <a:t>&gt; enhance</a:t>
            </a:r>
          </a:p>
          <a:p>
            <a:r>
              <a:rPr lang="en-US" dirty="0" smtClean="0"/>
              <a:t>3. The anaerobic bacteria can </a:t>
            </a:r>
            <a:r>
              <a:rPr lang="en-US" b="1" dirty="0" smtClean="0"/>
              <a:t>cause a strong degradation of </a:t>
            </a:r>
            <a:r>
              <a:rPr lang="en-US" dirty="0" smtClean="0"/>
              <a:t>the wood.</a:t>
            </a:r>
          </a:p>
          <a:p>
            <a:r>
              <a:rPr lang="en-US" dirty="0" smtClean="0"/>
              <a:t>&gt; considerably degrade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linds(horizontal)">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556</TotalTime>
  <Words>960</Words>
  <Application>Microsoft Office PowerPoint</Application>
  <PresentationFormat>Custom</PresentationFormat>
  <Paragraphs>97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Integral</vt:lpstr>
      <vt:lpstr>ENGLESKI JEZIK STRUKE 3</vt:lpstr>
      <vt:lpstr>Academic writing (CONT’D)</vt:lpstr>
      <vt:lpstr>3 Principles of effective academic writing </vt:lpstr>
      <vt:lpstr>I remove individual redundant words</vt:lpstr>
      <vt:lpstr>II remove several redundant words</vt:lpstr>
      <vt:lpstr>III remove (several) redundant words that refer to literature </vt:lpstr>
      <vt:lpstr>IV Replace a phrase with one word </vt:lpstr>
      <vt:lpstr>V replace A verb + noun  OR A NOUN with verb</vt:lpstr>
      <vt:lpstr>V replace A verb + noun  OR A NOUN with verb (MORE EXAMPLES)</vt:lpstr>
      <vt:lpstr>VII replace negatives </vt:lpstr>
      <vt:lpstr>VIII Avoid there is / there are </vt:lpstr>
      <vt:lpstr>IX use active voice </vt:lpstr>
      <vt:lpstr>Place the main verb close to the subject </vt:lpstr>
      <vt:lpstr>A few grammar tips…</vt:lpstr>
      <vt:lpstr>MANAGEMENT OF LOBBYING STRATEGY - STRAP MODEL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Korisnik</dc:creator>
  <cp:lastModifiedBy>Windows User</cp:lastModifiedBy>
  <cp:revision>63</cp:revision>
  <dcterms:created xsi:type="dcterms:W3CDTF">2014-09-12T02:18:28Z</dcterms:created>
  <dcterms:modified xsi:type="dcterms:W3CDTF">2018-03-14T09:21:45Z</dcterms:modified>
</cp:coreProperties>
</file>