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5" r:id="rId8"/>
    <p:sldId id="274" r:id="rId9"/>
    <p:sldId id="264" r:id="rId10"/>
    <p:sldId id="263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D54C-3918-443C-85B8-4FDC71C3207C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3FD9-673C-417B-9E8A-71A502680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D54C-3918-443C-85B8-4FDC71C3207C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3FD9-673C-417B-9E8A-71A502680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D54C-3918-443C-85B8-4FDC71C3207C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3FD9-673C-417B-9E8A-71A502680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3A7C161-6B60-48B7-AC63-834F192D92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D54C-3918-443C-85B8-4FDC71C3207C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3FD9-673C-417B-9E8A-71A502680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D54C-3918-443C-85B8-4FDC71C3207C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3FD9-673C-417B-9E8A-71A502680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D54C-3918-443C-85B8-4FDC71C3207C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3FD9-673C-417B-9E8A-71A502680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D54C-3918-443C-85B8-4FDC71C3207C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3FD9-673C-417B-9E8A-71A502680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D54C-3918-443C-85B8-4FDC71C3207C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3FD9-673C-417B-9E8A-71A502680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D54C-3918-443C-85B8-4FDC71C3207C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3FD9-673C-417B-9E8A-71A502680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D54C-3918-443C-85B8-4FDC71C3207C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3FD9-673C-417B-9E8A-71A502680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D54C-3918-443C-85B8-4FDC71C3207C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CE3FD9-673C-417B-9E8A-71A502680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97D54C-3918-443C-85B8-4FDC71C3207C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CE3FD9-673C-417B-9E8A-71A5026805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Motivation letter writing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Task-</a:t>
            </a:r>
            <a:r>
              <a:rPr lang="en-US" dirty="0"/>
              <a:t> </a:t>
            </a:r>
            <a:r>
              <a:rPr lang="en-US" dirty="0" smtClean="0"/>
              <a:t>Writing a motivation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Subject: </a:t>
            </a:r>
            <a:r>
              <a:rPr lang="en-US" dirty="0" smtClean="0"/>
              <a:t>motivation letter for student exchange program </a:t>
            </a:r>
          </a:p>
          <a:p>
            <a:pPr>
              <a:buNone/>
            </a:pPr>
            <a:r>
              <a:rPr lang="en-US" b="1" dirty="0" smtClean="0"/>
              <a:t>To: </a:t>
            </a:r>
            <a:r>
              <a:rPr lang="en-US" dirty="0" smtClean="0"/>
              <a:t>Megan </a:t>
            </a:r>
            <a:r>
              <a:rPr lang="en-US" dirty="0" err="1" smtClean="0"/>
              <a:t>Grindlay</a:t>
            </a:r>
            <a:r>
              <a:rPr lang="en-US" dirty="0" smtClean="0"/>
              <a:t>, </a:t>
            </a:r>
            <a:r>
              <a:rPr lang="en-US" dirty="0" err="1"/>
              <a:t>B</a:t>
            </a:r>
            <a:r>
              <a:rPr lang="en-US" dirty="0" err="1" smtClean="0"/>
              <a:t>asileus</a:t>
            </a:r>
            <a:r>
              <a:rPr lang="en-US" dirty="0" smtClean="0"/>
              <a:t> Coordinator, School of Economics and Management, University of Lund, Sweden</a:t>
            </a:r>
          </a:p>
          <a:p>
            <a:pPr>
              <a:buNone/>
            </a:pPr>
            <a:r>
              <a:rPr lang="en-US" b="1" dirty="0" smtClean="0"/>
              <a:t>Length: </a:t>
            </a:r>
            <a:r>
              <a:rPr lang="en-US" dirty="0" smtClean="0"/>
              <a:t>100 – 120 words</a:t>
            </a:r>
          </a:p>
          <a:p>
            <a:pPr>
              <a:buNone/>
            </a:pPr>
            <a:r>
              <a:rPr lang="en-US" b="1" dirty="0" smtClean="0"/>
              <a:t>Format: </a:t>
            </a:r>
            <a:r>
              <a:rPr lang="en-US" dirty="0" smtClean="0"/>
              <a:t>BLOCK LETTER</a:t>
            </a:r>
          </a:p>
          <a:p>
            <a:pPr>
              <a:buNone/>
            </a:pPr>
            <a:r>
              <a:rPr lang="en-US" b="1" dirty="0" smtClean="0"/>
              <a:t>Use the following words (mandatory)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b="1" i="1" dirty="0" smtClean="0"/>
              <a:t>throughout, to pursue, to broaden, opportunity, proficient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Error correction in business letter writing.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n-US" b="1" u="sng" dirty="0" smtClean="0">
              <a:latin typeface="+mj-lt"/>
            </a:endParaRPr>
          </a:p>
          <a:p>
            <a:pPr algn="just">
              <a:buNone/>
            </a:pPr>
            <a:endParaRPr lang="en-US" b="1" u="sng" dirty="0" smtClean="0">
              <a:latin typeface="+mj-lt"/>
            </a:endParaRPr>
          </a:p>
          <a:p>
            <a:pPr algn="just">
              <a:buNone/>
            </a:pPr>
            <a:r>
              <a:rPr lang="en-US" b="1" dirty="0" smtClean="0">
                <a:latin typeface="+mj-lt"/>
              </a:rPr>
              <a:t>	</a:t>
            </a:r>
            <a:r>
              <a:rPr lang="en-US" b="1" u="sng" dirty="0" smtClean="0">
                <a:latin typeface="+mj-lt"/>
              </a:rPr>
              <a:t>Underline</a:t>
            </a:r>
            <a:r>
              <a:rPr lang="en-US" b="1" dirty="0" smtClean="0">
                <a:latin typeface="+mj-lt"/>
              </a:rPr>
              <a:t> and correct a mistake (</a:t>
            </a:r>
            <a:r>
              <a:rPr lang="en-US" b="1" i="1" dirty="0" smtClean="0">
                <a:latin typeface="+mj-lt"/>
              </a:rPr>
              <a:t>grammar, spelling, numeral use, punctuation</a:t>
            </a:r>
            <a:r>
              <a:rPr lang="en-US" b="1" dirty="0" smtClean="0">
                <a:latin typeface="+mj-lt"/>
              </a:rPr>
              <a:t>) in each line of the following letter:</a:t>
            </a:r>
          </a:p>
          <a:p>
            <a:pPr>
              <a:buNone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Group 3"/>
          <p:cNvGraphicFramePr>
            <a:graphicFrameLocks noGrp="1"/>
          </p:cNvGraphicFramePr>
          <p:nvPr>
            <p:ph idx="1"/>
          </p:nvPr>
        </p:nvGraphicFramePr>
        <p:xfrm>
          <a:off x="381000" y="533400"/>
          <a:ext cx="8305800" cy="6222050"/>
        </p:xfrm>
        <a:graphic>
          <a:graphicData uri="http://schemas.openxmlformats.org/drawingml/2006/table">
            <a:tbl>
              <a:tblPr/>
              <a:tblGrid>
                <a:gridCol w="7239000"/>
                <a:gridCol w="1066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Dear Mr. smith,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am writting to recommend Tom Thompson for the Sales Manager at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 Company. I had the pleasure to working with Tom during his time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 a salesperson at XYZ, as I was his direct supervisor, so I fuly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understanding his capabilities. Tom’s connection with the customers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allowed him to become number one salesperson at our 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five years in a row. Tom are also able to work effectively with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co-workers, making him a great addition. With Toms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dedication, I have not doubts you will be pleased if you hire him.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Sincirily,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John Johnson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384175"/>
          </a:xfrm>
        </p:spPr>
        <p:txBody>
          <a:bodyPr>
            <a:normAutofit fontScale="90000"/>
          </a:bodyPr>
          <a:lstStyle/>
          <a:p>
            <a:r>
              <a:rPr lang="en-US" sz="3400"/>
              <a:t>KEY 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>
            <p:ph idx="1"/>
          </p:nvPr>
        </p:nvGraphicFramePr>
        <p:xfrm>
          <a:off x="228601" y="685801"/>
          <a:ext cx="8458200" cy="6061085"/>
        </p:xfrm>
        <a:graphic>
          <a:graphicData uri="http://schemas.openxmlformats.org/drawingml/2006/table">
            <a:tbl>
              <a:tblPr/>
              <a:tblGrid>
                <a:gridCol w="7162799"/>
                <a:gridCol w="1295401"/>
              </a:tblGrid>
              <a:tr h="3591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Dear Mr. 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smith,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Smith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am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writting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recommend Tom Thompson for the Sales Manager at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writing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 Company. I had the pleasure to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working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with Tom during his time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 a salesperson at XYZ, as I was his direct supervisor, so I </a:t>
                      </a:r>
                      <a:r>
                        <a:rPr kumimoji="0" lang="en-US" sz="1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fuly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understanding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his capabilities. Tom’s connection with the customers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understand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7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allowed him to become number one salesperson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7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five years in a row. Tom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also able to work effectively with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co-workers, making him a great addition. With Toms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Tom’s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7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dedication, I have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doubts you will be pleased if you hire him.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Sincirily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Sincerely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John Johnson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1" name="Group 3"/>
          <p:cNvGraphicFramePr>
            <a:graphicFrameLocks noGrp="1"/>
          </p:cNvGraphicFramePr>
          <p:nvPr>
            <p:ph idx="1"/>
          </p:nvPr>
        </p:nvGraphicFramePr>
        <p:xfrm>
          <a:off x="381000" y="533400"/>
          <a:ext cx="8229600" cy="6121719"/>
        </p:xfrm>
        <a:graphic>
          <a:graphicData uri="http://schemas.openxmlformats.org/drawingml/2006/table">
            <a:tbl>
              <a:tblPr/>
              <a:tblGrid>
                <a:gridCol w="6569075"/>
                <a:gridCol w="1660525"/>
              </a:tblGrid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Dear Sire,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wish to apply for the position for Technology Specialist.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would enjoy the challenge and the opportunity to learning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the experience of working with a largest name in the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industry. I am currently completing my Batchelour of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Engineering degree in Belgrade. My abilitys have enabled 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acquire expertise in all areas of bussiness administration. 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also beleive that my broad information technology knowledge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base and my personal skills will make me a successfully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candidate. Please find attaching my resume.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Your faithfully,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1625"/>
            <a:ext cx="8150225" cy="460375"/>
          </a:xfrm>
        </p:spPr>
        <p:txBody>
          <a:bodyPr>
            <a:normAutofit fontScale="90000"/>
          </a:bodyPr>
          <a:lstStyle/>
          <a:p>
            <a:r>
              <a:rPr lang="en-US" sz="3400"/>
              <a:t>KEY </a:t>
            </a:r>
          </a:p>
        </p:txBody>
      </p:sp>
      <p:graphicFrame>
        <p:nvGraphicFramePr>
          <p:cNvPr id="8195" name="Group 3"/>
          <p:cNvGraphicFramePr>
            <a:graphicFrameLocks noGrp="1"/>
          </p:cNvGraphicFramePr>
          <p:nvPr>
            <p:ph idx="1"/>
          </p:nvPr>
        </p:nvGraphicFramePr>
        <p:xfrm>
          <a:off x="304800" y="1066800"/>
          <a:ext cx="8305800" cy="5140326"/>
        </p:xfrm>
        <a:graphic>
          <a:graphicData uri="http://schemas.openxmlformats.org/drawingml/2006/table">
            <a:tbl>
              <a:tblPr/>
              <a:tblGrid>
                <a:gridCol w="6629400"/>
                <a:gridCol w="16764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Dear 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Sire,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wish to apply for the position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Technology Specialist.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would enjoy the challenge and the opportunity to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learning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the experience of working with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largest name in the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industry. I am currently completing my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Batchelour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Bachelor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Engineering degree in Belgrade. My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abilitys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have enabled 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acquire expertise in all areas of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bussiness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administration. 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business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also </a:t>
                      </a:r>
                      <a:r>
                        <a:rPr kumimoji="0" lang="en-US" sz="1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beleive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that my broad information technology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knowledge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believe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base and my personal skills will make me a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successfully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successful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candidate. Please find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attaching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my resume.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attached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Your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faithfully,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Group 3"/>
          <p:cNvGraphicFramePr>
            <a:graphicFrameLocks noGrp="1"/>
          </p:cNvGraphicFramePr>
          <p:nvPr>
            <p:ph idx="1"/>
          </p:nvPr>
        </p:nvGraphicFramePr>
        <p:xfrm>
          <a:off x="381000" y="224153"/>
          <a:ext cx="8305800" cy="6517325"/>
        </p:xfrm>
        <a:graphic>
          <a:graphicData uri="http://schemas.openxmlformats.org/drawingml/2006/table">
            <a:tbl>
              <a:tblPr/>
              <a:tblGrid>
                <a:gridCol w="6858000"/>
                <a:gridCol w="14478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Dear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ms.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Devine,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am writing to congratulations you on opening your business venture. 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 sure you will have much years of success. In addition, since more of my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clients are now requested organically produced vegetables, I would like to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enquire about yours range of products and request a price list. I hope we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will develop a good working relationship at the near future. We would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appreciate a visit from your companys representative so we can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discuss our further cooperation. If you wish to visiting us, I will make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sure you are warmly welcomed by our highly trained stuff.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look forward to see you soon.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David Smith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1625"/>
            <a:ext cx="7696200" cy="384175"/>
          </a:xfrm>
        </p:spPr>
        <p:txBody>
          <a:bodyPr>
            <a:normAutofit fontScale="90000"/>
          </a:bodyPr>
          <a:lstStyle/>
          <a:p>
            <a:r>
              <a:rPr lang="en-US" sz="3400"/>
              <a:t>KEY </a:t>
            </a:r>
          </a:p>
        </p:txBody>
      </p:sp>
      <p:graphicFrame>
        <p:nvGraphicFramePr>
          <p:cNvPr id="10243" name="Group 3"/>
          <p:cNvGraphicFramePr>
            <a:graphicFrameLocks noGrp="1"/>
          </p:cNvGraphicFramePr>
          <p:nvPr>
            <p:ph idx="1"/>
          </p:nvPr>
        </p:nvGraphicFramePr>
        <p:xfrm>
          <a:off x="381000" y="762000"/>
          <a:ext cx="8534400" cy="5947410"/>
        </p:xfrm>
        <a:graphic>
          <a:graphicData uri="http://schemas.openxmlformats.org/drawingml/2006/table">
            <a:tbl>
              <a:tblPr/>
              <a:tblGrid>
                <a:gridCol w="7010400"/>
                <a:gridCol w="1524000"/>
              </a:tblGrid>
              <a:tr h="444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Dear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ms.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Devine,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am writing to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congratulations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you on opening your business venture. 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congratulate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 sure you will have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much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years of success. In addition, since more of my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clients are now r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equested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organically produced vegetables, I would like to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requesting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enquire about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yours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range of products and request a price list. I hope we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will develop a good working relationship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the near future. We would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appreciate a visit from your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companys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representative so we can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company’s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discuss our further cooperation. If you wish to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visiting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us, I will make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sure you are warmly welcomed by our highly trained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stuff.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look forward to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see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 soon.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seeing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David Smith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Exchange programs (1 – 2 semesters) and full degree seeking </a:t>
            </a:r>
          </a:p>
          <a:p>
            <a:r>
              <a:rPr lang="en-US" dirty="0" smtClean="0"/>
              <a:t>During undergraduate studies or later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BASILEUS (</a:t>
            </a:r>
            <a:r>
              <a:rPr lang="en-US" b="1" i="1" dirty="0" smtClean="0"/>
              <a:t>B</a:t>
            </a:r>
            <a:r>
              <a:rPr lang="en-US" i="1" dirty="0" smtClean="0"/>
              <a:t>alkans </a:t>
            </a:r>
            <a:r>
              <a:rPr lang="en-US" b="1" i="1" dirty="0" smtClean="0"/>
              <a:t>A</a:t>
            </a:r>
            <a:r>
              <a:rPr lang="en-US" i="1" dirty="0" smtClean="0"/>
              <a:t>cademic </a:t>
            </a:r>
            <a:r>
              <a:rPr lang="en-US" b="1" i="1" dirty="0" smtClean="0"/>
              <a:t>S</a:t>
            </a:r>
            <a:r>
              <a:rPr lang="en-US" i="1" dirty="0" smtClean="0"/>
              <a:t>cheme for the </a:t>
            </a:r>
            <a:r>
              <a:rPr lang="en-US" b="1" i="1" dirty="0" smtClean="0"/>
              <a:t>I</a:t>
            </a:r>
            <a:r>
              <a:rPr lang="en-US" i="1" dirty="0" smtClean="0"/>
              <a:t>nternationalization of </a:t>
            </a:r>
            <a:r>
              <a:rPr lang="en-US" b="1" i="1" dirty="0" smtClean="0"/>
              <a:t>L</a:t>
            </a:r>
            <a:r>
              <a:rPr lang="en-US" i="1" dirty="0" smtClean="0"/>
              <a:t>earning in cooperation with </a:t>
            </a:r>
            <a:r>
              <a:rPr lang="en-US" b="1" i="1" dirty="0" smtClean="0"/>
              <a:t>EU </a:t>
            </a:r>
            <a:r>
              <a:rPr lang="en-US" i="1" dirty="0" smtClean="0"/>
              <a:t>universitie</a:t>
            </a:r>
            <a:r>
              <a:rPr lang="en-US" b="1" i="1" dirty="0" smtClean="0"/>
              <a:t>s</a:t>
            </a:r>
            <a:r>
              <a:rPr lang="en-US" dirty="0" smtClean="0"/>
              <a:t>) </a:t>
            </a:r>
          </a:p>
          <a:p>
            <a:r>
              <a:rPr lang="en-US" dirty="0" smtClean="0"/>
              <a:t>from </a:t>
            </a:r>
            <a:r>
              <a:rPr lang="en-US" dirty="0"/>
              <a:t>the Western Balkans to the EU and vice </a:t>
            </a:r>
            <a:r>
              <a:rPr lang="en-US" dirty="0" smtClean="0"/>
              <a:t>versa</a:t>
            </a:r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dvantages?</a:t>
            </a:r>
          </a:p>
          <a:p>
            <a:r>
              <a:rPr lang="en-US" dirty="0" smtClean="0"/>
              <a:t>Requirements?</a:t>
            </a:r>
          </a:p>
          <a:p>
            <a:r>
              <a:rPr lang="en-US" dirty="0" smtClean="0"/>
              <a:t>How to apply?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interested in spending two semesters at </a:t>
            </a:r>
            <a:r>
              <a:rPr lang="en-US" b="1" dirty="0" smtClean="0"/>
              <a:t>the School of Economics and Management, University of Lund, Sweden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Before you apply for the mobility program in Sweden, THINK ABOUT: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algn="just"/>
            <a:endParaRPr lang="en-US" sz="2400" dirty="0" smtClean="0"/>
          </a:p>
          <a:p>
            <a:pPr algn="ctr"/>
            <a:r>
              <a:rPr lang="en-US" sz="2400" b="1" dirty="0" smtClean="0"/>
              <a:t>The content</a:t>
            </a:r>
          </a:p>
          <a:p>
            <a:pPr algn="ctr">
              <a:buNone/>
            </a:pPr>
            <a:endParaRPr lang="en-US" sz="2400" b="1" dirty="0" smtClean="0"/>
          </a:p>
          <a:p>
            <a:pPr algn="ctr"/>
            <a:r>
              <a:rPr lang="en-US" sz="2400" b="1" dirty="0" smtClean="0"/>
              <a:t>The structure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The format </a:t>
            </a:r>
          </a:p>
          <a:p>
            <a:pPr algn="ctr">
              <a:buNone/>
            </a:pPr>
            <a:endParaRPr lang="en-US" sz="2400" b="1" dirty="0" smtClean="0"/>
          </a:p>
          <a:p>
            <a:pPr algn="ctr"/>
            <a:r>
              <a:rPr lang="en-US" sz="2400" b="1" dirty="0" smtClean="0"/>
              <a:t>The recipient </a:t>
            </a:r>
            <a:endParaRPr lang="en-US" sz="2400" b="1" dirty="0"/>
          </a:p>
          <a:p>
            <a:pPr algn="just"/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What are your professional goals?</a:t>
            </a:r>
          </a:p>
          <a:p>
            <a:pPr algn="just"/>
            <a:r>
              <a:rPr lang="en-US" dirty="0" smtClean="0"/>
              <a:t>Why do you think you are the right person for this program? </a:t>
            </a:r>
          </a:p>
          <a:p>
            <a:pPr algn="just"/>
            <a:r>
              <a:rPr lang="en-US" dirty="0" smtClean="0"/>
              <a:t>Why do you want to study in Sweden? </a:t>
            </a:r>
          </a:p>
          <a:p>
            <a:pPr algn="just"/>
            <a:r>
              <a:rPr lang="en-US" dirty="0" smtClean="0"/>
              <a:t>How do you characterize your own personality? </a:t>
            </a:r>
          </a:p>
          <a:p>
            <a:pPr algn="just"/>
            <a:r>
              <a:rPr lang="en-US" dirty="0" smtClean="0"/>
              <a:t>Is there anything in Sweden (society, economy, etc.) that you think could serve as a model for your own country?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 your ideas about the content of the motivation letter. </a:t>
            </a:r>
          </a:p>
          <a:p>
            <a:r>
              <a:rPr lang="en-US" dirty="0" smtClean="0"/>
              <a:t>Make a </a:t>
            </a:r>
            <a:r>
              <a:rPr lang="en-US" dirty="0" err="1" smtClean="0"/>
              <a:t>spidergram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Opening paragraph:</a:t>
            </a:r>
          </a:p>
          <a:p>
            <a:pPr>
              <a:buNone/>
            </a:pPr>
            <a:r>
              <a:rPr lang="en-US" dirty="0" smtClean="0"/>
              <a:t>State who you are and why you are writing. </a:t>
            </a:r>
          </a:p>
          <a:p>
            <a:pPr algn="ctr"/>
            <a:r>
              <a:rPr lang="en-US" b="1" dirty="0" smtClean="0"/>
              <a:t>Middle paragraphs (1- 2):</a:t>
            </a:r>
          </a:p>
          <a:p>
            <a:pPr algn="ctr">
              <a:buNone/>
            </a:pPr>
            <a:r>
              <a:rPr lang="en-US" dirty="0" smtClean="0"/>
              <a:t>Highlight relevant information and explain your motivation for applying for the exchange program.</a:t>
            </a:r>
          </a:p>
          <a:p>
            <a:pPr algn="ctr"/>
            <a:r>
              <a:rPr lang="en-US" b="1" dirty="0" smtClean="0"/>
              <a:t>Closing paragraph:</a:t>
            </a:r>
          </a:p>
          <a:p>
            <a:pPr algn="ctr"/>
            <a:r>
              <a:rPr lang="en-US" dirty="0" smtClean="0"/>
              <a:t>Thank the reader for his/her consideration and indicate that you are looking forward to hearing from him/her.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975</Words>
  <Application>Microsoft Office PowerPoint</Application>
  <PresentationFormat>On-screen Show (4:3)</PresentationFormat>
  <Paragraphs>152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Motivation letter writing </vt:lpstr>
      <vt:lpstr>Student Mobility</vt:lpstr>
      <vt:lpstr>Student Mobility</vt:lpstr>
      <vt:lpstr>Student Mobility</vt:lpstr>
      <vt:lpstr>Imagine… </vt:lpstr>
      <vt:lpstr>Before you apply for the mobility program in Sweden, THINK ABOUT: </vt:lpstr>
      <vt:lpstr>Content </vt:lpstr>
      <vt:lpstr>Slide 8</vt:lpstr>
      <vt:lpstr>Structure</vt:lpstr>
      <vt:lpstr>Task- Writing a motivation letter</vt:lpstr>
      <vt:lpstr>Error correction in business letter writing. </vt:lpstr>
      <vt:lpstr>Slide 12</vt:lpstr>
      <vt:lpstr>KEY </vt:lpstr>
      <vt:lpstr>Slide 14</vt:lpstr>
      <vt:lpstr>KEY </vt:lpstr>
      <vt:lpstr>Slide 16</vt:lpstr>
      <vt:lpstr>KEY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letter writing</dc:title>
  <dc:creator>Korisnik</dc:creator>
  <cp:lastModifiedBy>Korisnik</cp:lastModifiedBy>
  <cp:revision>14</cp:revision>
  <dcterms:created xsi:type="dcterms:W3CDTF">2015-05-20T10:26:44Z</dcterms:created>
  <dcterms:modified xsi:type="dcterms:W3CDTF">2015-06-03T10:25:32Z</dcterms:modified>
</cp:coreProperties>
</file>